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722" r:id="rId2"/>
  </p:sldMasterIdLst>
  <p:notesMasterIdLst>
    <p:notesMasterId r:id="rId18"/>
  </p:notesMasterIdLst>
  <p:sldIdLst>
    <p:sldId id="267" r:id="rId3"/>
    <p:sldId id="294" r:id="rId4"/>
    <p:sldId id="295" r:id="rId5"/>
    <p:sldId id="296" r:id="rId6"/>
    <p:sldId id="297" r:id="rId7"/>
    <p:sldId id="336" r:id="rId8"/>
    <p:sldId id="329" r:id="rId9"/>
    <p:sldId id="318" r:id="rId10"/>
    <p:sldId id="333" r:id="rId11"/>
    <p:sldId id="331" r:id="rId12"/>
    <p:sldId id="330" r:id="rId13"/>
    <p:sldId id="335" r:id="rId14"/>
    <p:sldId id="334" r:id="rId15"/>
    <p:sldId id="314" r:id="rId16"/>
    <p:sldId id="317"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8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8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8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8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84" charset="-128"/>
        <a:cs typeface="+mn-cs"/>
      </a:defRPr>
    </a:lvl5pPr>
    <a:lvl6pPr marL="2286000" algn="l" defTabSz="914400" rtl="0" eaLnBrk="1" latinLnBrk="0" hangingPunct="1">
      <a:defRPr kern="1200">
        <a:solidFill>
          <a:schemeClr val="tx1"/>
        </a:solidFill>
        <a:latin typeface="Arial" pitchFamily="34" charset="0"/>
        <a:ea typeface="ＭＳ Ｐゴシック" pitchFamily="-84" charset="-128"/>
        <a:cs typeface="+mn-cs"/>
      </a:defRPr>
    </a:lvl6pPr>
    <a:lvl7pPr marL="2743200" algn="l" defTabSz="914400" rtl="0" eaLnBrk="1" latinLnBrk="0" hangingPunct="1">
      <a:defRPr kern="1200">
        <a:solidFill>
          <a:schemeClr val="tx1"/>
        </a:solidFill>
        <a:latin typeface="Arial" pitchFamily="34" charset="0"/>
        <a:ea typeface="ＭＳ Ｐゴシック" pitchFamily="-84" charset="-128"/>
        <a:cs typeface="+mn-cs"/>
      </a:defRPr>
    </a:lvl7pPr>
    <a:lvl8pPr marL="3200400" algn="l" defTabSz="914400" rtl="0" eaLnBrk="1" latinLnBrk="0" hangingPunct="1">
      <a:defRPr kern="1200">
        <a:solidFill>
          <a:schemeClr val="tx1"/>
        </a:solidFill>
        <a:latin typeface="Arial" pitchFamily="34" charset="0"/>
        <a:ea typeface="ＭＳ Ｐゴシック" pitchFamily="-84" charset="-128"/>
        <a:cs typeface="+mn-cs"/>
      </a:defRPr>
    </a:lvl8pPr>
    <a:lvl9pPr marL="3657600" algn="l" defTabSz="914400" rtl="0" eaLnBrk="1" latinLnBrk="0" hangingPunct="1">
      <a:defRPr kern="1200">
        <a:solidFill>
          <a:schemeClr val="tx1"/>
        </a:solidFill>
        <a:latin typeface="Arial" pitchFamily="34" charset="0"/>
        <a:ea typeface="ＭＳ Ｐゴシック" pitchFamily="-84" charset="-128"/>
        <a:cs typeface="+mn-cs"/>
      </a:defRPr>
    </a:lvl9pPr>
  </p:defaultTextStyle>
  <p:extLst>
    <p:ext uri="{EFAFB233-063F-42B5-8137-9DF3F51BA10A}">
      <p15:sldGuideLst xmlns:p15="http://schemas.microsoft.com/office/powerpoint/2012/main">
        <p15:guide id="1" orient="horz" pos="216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8023"/>
    <a:srgbClr val="0084E3"/>
    <a:srgbClr val="2F91FF"/>
    <a:srgbClr val="489FFE"/>
    <a:srgbClr val="109DFF"/>
    <a:srgbClr val="10B9FF"/>
    <a:srgbClr val="2F83FF"/>
    <a:srgbClr val="286FC7"/>
    <a:srgbClr val="2462A8"/>
    <a:srgbClr val="3787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92"/>
    <p:restoredTop sz="94705"/>
  </p:normalViewPr>
  <p:slideViewPr>
    <p:cSldViewPr snapToGrid="0" snapToObjects="1">
      <p:cViewPr>
        <p:scale>
          <a:sx n="133" d="100"/>
          <a:sy n="133" d="100"/>
        </p:scale>
        <p:origin x="952" y="1896"/>
      </p:cViewPr>
      <p:guideLst>
        <p:guide orient="horz" pos="216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E9916-6482-AA44-BB33-A3A5633CC7BB}" type="datetimeFigureOut">
              <a:rPr lang="en-US" smtClean="0"/>
              <a:t>12/9/18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D0858-234F-D146-87EB-144F5685666D}" type="slidenum">
              <a:rPr lang="en-US" smtClean="0"/>
              <a:t>‹#›</a:t>
            </a:fld>
            <a:endParaRPr lang="en-US"/>
          </a:p>
        </p:txBody>
      </p:sp>
    </p:spTree>
    <p:extLst>
      <p:ext uri="{BB962C8B-B14F-4D97-AF65-F5344CB8AC3E}">
        <p14:creationId xmlns:p14="http://schemas.microsoft.com/office/powerpoint/2010/main" val="464294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1853-581A-764A-91A9-2CCFB34FE5B3}"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1532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giant networks: billions data nodes containing data &gt; pervasive influence &gt; subsequent risks become severe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D5181853-581A-764A-91A9-2CCFB34FE5B3}" type="slidenum">
              <a:rPr lang="en-US" smtClean="0"/>
              <a:t>3</a:t>
            </a:fld>
            <a:endParaRPr lang="en-US"/>
          </a:p>
        </p:txBody>
      </p:sp>
    </p:spTree>
    <p:extLst>
      <p:ext uri="{BB962C8B-B14F-4D97-AF65-F5344CB8AC3E}">
        <p14:creationId xmlns:p14="http://schemas.microsoft.com/office/powerpoint/2010/main" val="198319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1853-581A-764A-91A9-2CCFB34FE5B3}"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15418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D5181853-581A-764A-91A9-2CCFB34FE5B3}" type="slidenum">
              <a:rPr lang="en-US" smtClean="0"/>
              <a:t>5</a:t>
            </a:fld>
            <a:endParaRPr lang="en-US"/>
          </a:p>
        </p:txBody>
      </p:sp>
    </p:spTree>
    <p:extLst>
      <p:ext uri="{BB962C8B-B14F-4D97-AF65-F5344CB8AC3E}">
        <p14:creationId xmlns:p14="http://schemas.microsoft.com/office/powerpoint/2010/main" val="136325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81853-581A-764A-91A9-2CCFB34FE5B3}"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51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raw data set contains 2597 tweets. </a:t>
            </a: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D5181853-581A-764A-91A9-2CCFB34FE5B3}" type="slidenum">
              <a:rPr lang="en-US" smtClean="0"/>
              <a:t>7</a:t>
            </a:fld>
            <a:endParaRPr lang="en-US"/>
          </a:p>
        </p:txBody>
      </p:sp>
    </p:spTree>
    <p:extLst>
      <p:ext uri="{BB962C8B-B14F-4D97-AF65-F5344CB8AC3E}">
        <p14:creationId xmlns:p14="http://schemas.microsoft.com/office/powerpoint/2010/main" val="312235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Box A - Utility component:</a:t>
            </a:r>
            <a:r>
              <a:rPr lang="en-US" dirty="0"/>
              <a:t> </a:t>
            </a:r>
            <a:br>
              <a:rPr lang="en-US" dirty="0"/>
            </a:br>
            <a:r>
              <a:rPr lang="en-US" dirty="0"/>
              <a:t>     ◦ Search toolbox offers autocomplete search suggestions listed below</a:t>
            </a:r>
            <a:br>
              <a:rPr lang="en-US" dirty="0"/>
            </a:br>
            <a:r>
              <a:rPr lang="en-US" dirty="0"/>
              <a:t>     ◦ </a:t>
            </a:r>
            <a:r>
              <a:rPr lang="en-US" b="1" dirty="0">
                <a:effectLst/>
              </a:rPr>
              <a:t>Use cases</a:t>
            </a:r>
            <a:r>
              <a:rPr lang="en-US" dirty="0"/>
              <a:t> page shows the findings of the visualization and details for visual components. </a:t>
            </a:r>
            <a:r>
              <a:rPr lang="en-US" b="1" dirty="0">
                <a:effectLst/>
              </a:rPr>
              <a:t>Demo</a:t>
            </a:r>
            <a:r>
              <a:rPr lang="en-US" dirty="0"/>
              <a:t> page illustrates a demonstration with interactive tool of </a:t>
            </a:r>
            <a:r>
              <a:rPr lang="en-US" b="1" dirty="0" err="1">
                <a:effectLst/>
              </a:rPr>
              <a:t>IoTNegViz</a:t>
            </a:r>
            <a:r>
              <a:rPr lang="en-US" dirty="0"/>
              <a:t>. </a:t>
            </a:r>
            <a:br>
              <a:rPr lang="en-US" dirty="0"/>
            </a:br>
            <a:r>
              <a:rPr lang="en-US" dirty="0"/>
              <a:t>     ◦ Display mode is default to present data by day. The </a:t>
            </a:r>
            <a:r>
              <a:rPr lang="en-US" b="1" dirty="0">
                <a:effectLst/>
              </a:rPr>
              <a:t>Weekly</a:t>
            </a:r>
            <a:r>
              <a:rPr lang="en-US" dirty="0"/>
              <a:t> and </a:t>
            </a:r>
            <a:r>
              <a:rPr lang="en-US" b="1" dirty="0">
                <a:effectLst/>
              </a:rPr>
              <a:t>Stack</a:t>
            </a:r>
            <a:r>
              <a:rPr lang="en-US" dirty="0"/>
              <a:t> options can be both </a:t>
            </a:r>
            <a:r>
              <a:rPr lang="en-US" dirty="0" err="1"/>
              <a:t>choosen</a:t>
            </a:r>
            <a:r>
              <a:rPr lang="en-US" dirty="0"/>
              <a:t> at the same time. The </a:t>
            </a:r>
            <a:r>
              <a:rPr lang="en-US" b="1" dirty="0">
                <a:effectLst/>
              </a:rPr>
              <a:t>Weekly</a:t>
            </a:r>
            <a:r>
              <a:rPr lang="en-US" dirty="0"/>
              <a:t> option is for displaying by week instead of day as default, and the </a:t>
            </a:r>
            <a:r>
              <a:rPr lang="en-US" b="1" dirty="0">
                <a:effectLst/>
              </a:rPr>
              <a:t>Stack</a:t>
            </a:r>
            <a:r>
              <a:rPr lang="en-US" dirty="0"/>
              <a:t> option is for stacking layers on top of each other. </a:t>
            </a:r>
            <a:br>
              <a:rPr lang="en-US" dirty="0"/>
            </a:br>
            <a:br>
              <a:rPr lang="en-US" dirty="0"/>
            </a:br>
            <a:r>
              <a:rPr lang="en-US" b="1" dirty="0">
                <a:effectLst/>
              </a:rPr>
              <a:t>Box B - An area among the topic stream:</a:t>
            </a:r>
            <a:r>
              <a:rPr lang="en-US" dirty="0"/>
              <a:t> Along with the timeline in the upper part of the screen, there are two streams in this visualization: The orange layer is for accidents that refer to the negative aspects, and the blue one is for the potential risks may occur. The shape of the stream directly associates with the stream’s thickness, which indicates the total frequency of the inside terms. The significance of each word is constructed based on its frequency, then emphasized in the visualization by its size and color opacity.</a:t>
            </a:r>
            <a:br>
              <a:rPr lang="en-US" dirty="0"/>
            </a:br>
            <a:br>
              <a:rPr lang="en-US" dirty="0"/>
            </a:br>
            <a:r>
              <a:rPr lang="en-US" b="1" dirty="0">
                <a:effectLst/>
              </a:rPr>
              <a:t>Button C and Box C - The Dynamic Network:</a:t>
            </a:r>
            <a:r>
              <a:rPr lang="en-US" dirty="0"/>
              <a:t> When users click on the button, a dynamic graph slides out. This is a force directed graph showing the connection and relationship between the negative aspects. A term is considered significant if it has multiple connections with other items</a:t>
            </a:r>
          </a:p>
        </p:txBody>
      </p:sp>
      <p:sp>
        <p:nvSpPr>
          <p:cNvPr id="4" name="Slide Number Placeholder 3"/>
          <p:cNvSpPr>
            <a:spLocks noGrp="1"/>
          </p:cNvSpPr>
          <p:nvPr>
            <p:ph type="sldNum" sz="quarter" idx="5"/>
          </p:nvPr>
        </p:nvSpPr>
        <p:spPr/>
        <p:txBody>
          <a:bodyPr/>
          <a:lstStyle/>
          <a:p>
            <a:fld id="{8BCD0858-234F-D146-87EB-144F5685666D}" type="slidenum">
              <a:rPr lang="en-US" smtClean="0"/>
              <a:t>8</a:t>
            </a:fld>
            <a:endParaRPr lang="en-US"/>
          </a:p>
        </p:txBody>
      </p:sp>
    </p:spTree>
    <p:extLst>
      <p:ext uri="{BB962C8B-B14F-4D97-AF65-F5344CB8AC3E}">
        <p14:creationId xmlns:p14="http://schemas.microsoft.com/office/powerpoint/2010/main" val="939823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614363" y="-42863"/>
            <a:ext cx="7513637" cy="1143001"/>
          </a:xfrm>
        </p:spPr>
        <p:txBody>
          <a:bodyPr/>
          <a:lstStyle>
            <a:lvl1pPr>
              <a:lnSpc>
                <a:spcPct val="120000"/>
              </a:lnSpc>
              <a:spcAft>
                <a:spcPct val="20000"/>
              </a:spcAft>
              <a:defRPr/>
            </a:lvl1pPr>
          </a:lstStyle>
          <a:p>
            <a:pPr lvl="0"/>
            <a:r>
              <a:rPr lang="en-US" noProof="0" dirty="0"/>
              <a:t>Click to edit Master title style</a:t>
            </a:r>
          </a:p>
        </p:txBody>
      </p:sp>
      <p:sp>
        <p:nvSpPr>
          <p:cNvPr id="8" name="Rectangle 3"/>
          <p:cNvSpPr>
            <a:spLocks noGrp="1" noChangeArrowheads="1"/>
          </p:cNvSpPr>
          <p:nvPr>
            <p:ph type="subTitle" idx="1"/>
          </p:nvPr>
        </p:nvSpPr>
        <p:spPr>
          <a:xfrm>
            <a:off x="566738" y="3076575"/>
            <a:ext cx="6400800" cy="1752600"/>
          </a:xfrm>
        </p:spPr>
        <p:txBody>
          <a:bodyPr/>
          <a:lstStyle>
            <a:lvl1pPr>
              <a:spcBef>
                <a:spcPct val="0"/>
              </a:spcBef>
              <a:spcAft>
                <a:spcPct val="0"/>
              </a:spcAft>
              <a:defRPr sz="3600"/>
            </a:lvl1pPr>
          </a:lstStyle>
          <a:p>
            <a:pPr lvl="0"/>
            <a:r>
              <a:rPr lang="en-US" noProof="0" dirty="0"/>
              <a:t>Click to edit Master subtitle style</a:t>
            </a:r>
          </a:p>
        </p:txBody>
      </p:sp>
      <p:pic>
        <p:nvPicPr>
          <p:cNvPr id="5" name="Picture 4"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4876133" y="1715449"/>
            <a:ext cx="4685806" cy="46858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Vertical Text Placeholder 2"/>
          <p:cNvSpPr>
            <a:spLocks noGrp="1"/>
          </p:cNvSpPr>
          <p:nvPr>
            <p:ph type="body" orient="vert" idx="1"/>
          </p:nvPr>
        </p:nvSpPr>
        <p:spPr>
          <a:xfrm>
            <a:off x="569913" y="2130425"/>
            <a:ext cx="8229600" cy="4525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742113" y="-25400"/>
            <a:ext cx="2057400" cy="6681788"/>
          </a:xfrm>
        </p:spPr>
        <p:txBody>
          <a:bodyPr vert="eaVert"/>
          <a:lstStyle/>
          <a:p>
            <a:r>
              <a:rPr lang="en-US"/>
              <a:t>Click to edit Master title style</a:t>
            </a:r>
          </a:p>
        </p:txBody>
      </p:sp>
      <p:sp>
        <p:nvSpPr>
          <p:cNvPr id="8" name="Vertical Text Placeholder 2"/>
          <p:cNvSpPr>
            <a:spLocks noGrp="1"/>
          </p:cNvSpPr>
          <p:nvPr>
            <p:ph type="body" orient="vert" idx="1"/>
          </p:nvPr>
        </p:nvSpPr>
        <p:spPr>
          <a:xfrm>
            <a:off x="569913" y="-25400"/>
            <a:ext cx="6019800" cy="6681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4E44015-2FCE-484E-89FF-D6318AF37716}"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E858FB7-59C6-4623-82E6-7969586B6A0C}"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DEE99C2-2B75-48B3-AA90-8470A480DBB4}"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93F6DD5-3A3D-45A3-8E61-830D464AD27C}"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BF24DEF-A51C-47AF-8469-FCC5F260CE43}"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49EFC87D-E528-487F-95C6-F1B1C019B9CC}"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339763-7D38-4282-9273-FAB631075F18}"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68DABE7-3030-478D-A50C-DDC9EB63A47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14363" y="-25400"/>
            <a:ext cx="7515225" cy="1143000"/>
          </a:xfrm>
        </p:spPr>
        <p:txBody>
          <a:bodyPr/>
          <a:lstStyle/>
          <a:p>
            <a:r>
              <a:rPr lang="en-US"/>
              <a:t>Click to edit Master title style</a:t>
            </a:r>
          </a:p>
        </p:txBody>
      </p:sp>
      <p:sp>
        <p:nvSpPr>
          <p:cNvPr id="8" name="Content Placeholder 2"/>
          <p:cNvSpPr>
            <a:spLocks noGrp="1"/>
          </p:cNvSpPr>
          <p:nvPr>
            <p:ph idx="1"/>
          </p:nvPr>
        </p:nvSpPr>
        <p:spPr>
          <a:xfrm>
            <a:off x="569913" y="2130425"/>
            <a:ext cx="82296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334CB38-E1AC-4B38-9976-9CC452A7EF95}"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8FDC179-D131-459D-98B5-DECC4CA1FFAA}"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7CDF16A-951D-4546-95A9-D2C9D00EB49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dirty="0"/>
              <a:t>Click to edit Master title style</a:t>
            </a:r>
          </a:p>
        </p:txBody>
      </p:sp>
      <p:sp>
        <p:nvSpPr>
          <p:cNvPr id="8"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14363" y="-25400"/>
            <a:ext cx="7515225" cy="1143000"/>
          </a:xfrm>
        </p:spPr>
        <p:txBody>
          <a:bodyPr/>
          <a:lstStyle/>
          <a:p>
            <a:r>
              <a:rPr lang="en-US" dirty="0"/>
              <a:t>Click to edit Master title style</a:t>
            </a:r>
          </a:p>
        </p:txBody>
      </p:sp>
      <p:sp>
        <p:nvSpPr>
          <p:cNvPr id="9" name="Content Placeholder 2"/>
          <p:cNvSpPr>
            <a:spLocks noGrp="1"/>
          </p:cNvSpPr>
          <p:nvPr>
            <p:ph sz="half" idx="1"/>
          </p:nvPr>
        </p:nvSpPr>
        <p:spPr>
          <a:xfrm>
            <a:off x="569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4760913" y="21304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11"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614363" y="-25400"/>
            <a:ext cx="7515225" cy="1143000"/>
          </a:xfrm>
        </p:spPr>
        <p:txBody>
          <a:body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0"/>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E69A746-9A82-44B6-86BF-706BDDCB7A6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1792288" y="4800600"/>
            <a:ext cx="5486400" cy="566738"/>
          </a:xfrm>
        </p:spPr>
        <p:txBody>
          <a:bodyPr anchor="b"/>
          <a:lstStyle>
            <a:lvl1pPr algn="l">
              <a:defRPr sz="2000" b="1">
                <a:solidFill>
                  <a:srgbClr val="000000"/>
                </a:solidFill>
              </a:defRPr>
            </a:lvl1pPr>
          </a:lstStyle>
          <a:p>
            <a:r>
              <a:rPr lang="en-US" dirty="0"/>
              <a:t>Click to edit Master title style</a:t>
            </a:r>
          </a:p>
        </p:txBody>
      </p:sp>
      <p:sp>
        <p:nvSpPr>
          <p:cNvPr id="12"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3"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CC0000"/>
              </a:solidFill>
            </a:endParaRPr>
          </a:p>
        </p:txBody>
      </p:sp>
      <p:pic>
        <p:nvPicPr>
          <p:cNvPr id="2051" name="Picture 7"/>
          <p:cNvPicPr>
            <a:picLocks noChangeAspect="1"/>
          </p:cNvPicPr>
          <p:nvPr userDrawn="1"/>
        </p:nvPicPr>
        <p:blipFill>
          <a:blip r:embed="rId13"/>
          <a:srcRect/>
          <a:stretch>
            <a:fillRect/>
          </a:stretch>
        </p:blipFill>
        <p:spPr bwMode="auto">
          <a:xfrm>
            <a:off x="7939088" y="134938"/>
            <a:ext cx="857250" cy="857250"/>
          </a:xfrm>
          <a:prstGeom prst="rect">
            <a:avLst/>
          </a:prstGeom>
          <a:noFill/>
          <a:ln w="9525">
            <a:noFill/>
            <a:miter lim="800000"/>
            <a:headEnd/>
            <a:tailEnd/>
          </a:ln>
        </p:spPr>
      </p:pic>
      <p:sp>
        <p:nvSpPr>
          <p:cNvPr id="9" name="Rectangle 2"/>
          <p:cNvSpPr>
            <a:spLocks noGrp="1" noChangeArrowheads="1"/>
          </p:cNvSpPr>
          <p:nvPr>
            <p:ph type="title"/>
          </p:nvPr>
        </p:nvSpPr>
        <p:spPr bwMode="auto">
          <a:xfrm>
            <a:off x="614363" y="-2540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Rectangle 3"/>
          <p:cNvSpPr>
            <a:spLocks noGrp="1" noChangeArrowheads="1"/>
          </p:cNvSpPr>
          <p:nvPr>
            <p:ph type="body" idx="1"/>
          </p:nvPr>
        </p:nvSpPr>
        <p:spPr bwMode="auto">
          <a:xfrm>
            <a:off x="569913" y="2130425"/>
            <a:ext cx="8229600" cy="45259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6" r:id="rId8"/>
    <p:sldLayoutId id="2147483811" r:id="rId9"/>
    <p:sldLayoutId id="2147483812" r:id="rId10"/>
    <p:sldLayoutId id="2147483813" r:id="rId11"/>
  </p:sldLayoutIdLst>
  <p:hf hdr="0" ftr="0" dt="0"/>
  <p:txStyles>
    <p:title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defRPr sz="3200" b="0" i="0" kern="1200">
          <a:solidFill>
            <a:schemeClr val="tx1"/>
          </a:solidFill>
          <a:latin typeface="Arial" panose="020B0604020202020204" pitchFamily="34" charset="0"/>
          <a:ea typeface="ＭＳ Ｐゴシック" charset="0"/>
          <a:cs typeface="Arial" panose="020B0604020202020204" pitchFamily="34" charset="0"/>
        </a:defRPr>
      </a:lvl1pPr>
      <a:lvl2pPr marL="800100" indent="-342900" algn="l" defTabSz="457200" rtl="0" eaLnBrk="0" fontAlgn="base" hangingPunct="0">
        <a:spcBef>
          <a:spcPct val="20000"/>
        </a:spcBef>
        <a:spcAft>
          <a:spcPct val="0"/>
        </a:spcAft>
        <a:buClr>
          <a:srgbClr val="CC0000"/>
        </a:buClr>
        <a:buFont typeface="Wingdings" pitchFamily="2" charset="2"/>
        <a:buChar char="§"/>
        <a:defRPr sz="2400" b="0" i="0" kern="1200">
          <a:solidFill>
            <a:srgbClr val="000000"/>
          </a:solidFill>
          <a:latin typeface="Arial" panose="020B0604020202020204" pitchFamily="34" charset="0"/>
          <a:ea typeface="ＭＳ Ｐゴシック" charset="0"/>
          <a:cs typeface="Arial" panose="020B0604020202020204" pitchFamily="34" charset="0"/>
        </a:defRPr>
      </a:lvl2pPr>
      <a:lvl3pPr marL="1200150" indent="-285750" algn="l" defTabSz="457200" rtl="0" eaLnBrk="0" fontAlgn="base" hangingPunct="0">
        <a:spcBef>
          <a:spcPct val="20000"/>
        </a:spcBef>
        <a:spcAft>
          <a:spcPct val="0"/>
        </a:spcAft>
        <a:buFont typeface="Arial" pitchFamily="34" charset="0"/>
        <a:buChar char="•"/>
        <a:defRPr b="0" i="0" kern="1200">
          <a:solidFill>
            <a:schemeClr val="tx1"/>
          </a:solidFill>
          <a:latin typeface="Arial" panose="020B0604020202020204" pitchFamily="34" charset="0"/>
          <a:ea typeface="ＭＳ Ｐゴシック" charset="0"/>
          <a:cs typeface="Arial" panose="020B0604020202020204" pitchFamily="34" charset="0"/>
        </a:defRPr>
      </a:lvl3pPr>
      <a:lvl4pPr marL="1657350" indent="-285750" algn="l" defTabSz="457200" rtl="0" eaLnBrk="0" fontAlgn="base" hangingPunct="0">
        <a:spcBef>
          <a:spcPct val="20000"/>
        </a:spcBef>
        <a:spcAft>
          <a:spcPct val="0"/>
        </a:spcAft>
        <a:buFont typeface="Lucida Grande" pitchFamily="-84" charset="0"/>
        <a:buChar char="-"/>
        <a:defRPr b="0" i="0" kern="1200">
          <a:solidFill>
            <a:schemeClr val="tx1"/>
          </a:solidFill>
          <a:latin typeface="Arial" panose="020B0604020202020204" pitchFamily="34" charset="0"/>
          <a:ea typeface="ＭＳ Ｐゴシック" charset="0"/>
          <a:cs typeface="Arial" panose="020B0604020202020204" pitchFamily="34" charset="0"/>
        </a:defRPr>
      </a:lvl4pPr>
      <a:lvl5pPr marL="1828800" algn="l" defTabSz="457200" rtl="0" eaLnBrk="0" fontAlgn="base" hangingPunct="0">
        <a:spcBef>
          <a:spcPct val="20000"/>
        </a:spcBef>
        <a:spcAft>
          <a:spcPct val="0"/>
        </a:spcAft>
        <a:buClr>
          <a:srgbClr val="CC0000"/>
        </a:buClr>
        <a:defRPr b="0" i="0" kern="1200">
          <a:solidFill>
            <a:schemeClr val="tx1"/>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9144000" cy="1146175"/>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CC0000"/>
              </a:solidFill>
            </a:endParaRPr>
          </a:p>
        </p:txBody>
      </p:sp>
      <p:sp>
        <p:nvSpPr>
          <p:cNvPr id="7" name="Title 1"/>
          <p:cNvSpPr txBox="1">
            <a:spLocks/>
          </p:cNvSpPr>
          <p:nvPr userDrawn="1"/>
        </p:nvSpPr>
        <p:spPr bwMode="auto">
          <a:xfrm>
            <a:off x="1274763" y="-25400"/>
            <a:ext cx="68961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l" defTabSz="457200" rtl="0" eaLnBrk="0" fontAlgn="base" hangingPunct="0">
              <a:spcBef>
                <a:spcPct val="0"/>
              </a:spcBef>
              <a:spcAft>
                <a:spcPct val="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a:defRPr/>
            </a:pPr>
            <a:r>
              <a:rPr lang="en-US" b="0" i="0" dirty="0">
                <a:latin typeface="Arial" panose="020B0604020202020204" pitchFamily="34" charset="0"/>
                <a:cs typeface="Arial" panose="020B0604020202020204" pitchFamily="34" charset="0"/>
              </a:rPr>
              <a:t>TEXAS TECH UNIVERSITY SYSTEM</a:t>
            </a:r>
          </a:p>
        </p:txBody>
      </p:sp>
      <p:pic>
        <p:nvPicPr>
          <p:cNvPr id="5124" name="Picture 7"/>
          <p:cNvPicPr>
            <a:picLocks noChangeAspect="1"/>
          </p:cNvPicPr>
          <p:nvPr userDrawn="1"/>
        </p:nvPicPr>
        <p:blipFill>
          <a:blip r:embed="rId13"/>
          <a:srcRect/>
          <a:stretch>
            <a:fillRect/>
          </a:stretch>
        </p:blipFill>
        <p:spPr bwMode="auto">
          <a:xfrm>
            <a:off x="376238" y="134938"/>
            <a:ext cx="857250" cy="857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hyperlink" Target="https://idatavisualizationlab.github.io/IoTNegViz/"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482" name="Picture 7" descr="bell-tower"/>
          <p:cNvPicPr>
            <a:picLocks noChangeAspect="1" noChangeArrowheads="1"/>
          </p:cNvPicPr>
          <p:nvPr/>
        </p:nvPicPr>
        <p:blipFill>
          <a:blip r:embed="rId3"/>
          <a:srcRect r="172" b="9528"/>
          <a:stretch>
            <a:fillRect/>
          </a:stretch>
        </p:blipFill>
        <p:spPr bwMode="auto">
          <a:xfrm>
            <a:off x="0" y="2216366"/>
            <a:ext cx="2931103" cy="3716266"/>
          </a:xfrm>
          <a:prstGeom prst="rect">
            <a:avLst/>
          </a:prstGeom>
          <a:noFill/>
          <a:ln w="9525">
            <a:noFill/>
            <a:miter lim="800000"/>
            <a:headEnd/>
            <a:tailEnd/>
          </a:ln>
        </p:spPr>
      </p:pic>
      <p:sp>
        <p:nvSpPr>
          <p:cNvPr id="6" name="Subtitle 2">
            <a:extLst/>
          </p:cNvPr>
          <p:cNvSpPr>
            <a:spLocks/>
          </p:cNvSpPr>
          <p:nvPr/>
        </p:nvSpPr>
        <p:spPr bwMode="auto">
          <a:xfrm>
            <a:off x="3219558" y="2274888"/>
            <a:ext cx="5192922" cy="294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853E"/>
              </a:buClr>
              <a:buSzPct val="75000"/>
              <a:buFont typeface="Wingdings" panose="05000000000000000000" pitchFamily="2" charset="2"/>
              <a:buChar char="p"/>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lr>
                <a:srgbClr val="00853E"/>
              </a:buClr>
              <a:buSzPct val="75000"/>
              <a:buFont typeface="Wingdings" panose="05000000000000000000" pitchFamily="2" charset="2"/>
              <a:buChar char="n"/>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rgbClr val="00853E"/>
              </a:buClr>
              <a:buSzPct val="65000"/>
              <a:buFont typeface="Wingdings" panose="05000000000000000000" pitchFamily="2" charset="2"/>
              <a:buChar char="p"/>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rgbClr val="00853E"/>
              </a:buClr>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rgbClr val="00853E"/>
              </a:buClr>
              <a:buSzPct val="80000"/>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853E"/>
              </a:buClr>
              <a:buSzPct val="80000"/>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853E"/>
              </a:buClr>
              <a:buSzPct val="80000"/>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853E"/>
              </a:buClr>
              <a:buSzPct val="80000"/>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853E"/>
              </a:buClr>
              <a:buSzPct val="80000"/>
              <a:buFont typeface="Wingdings" panose="05000000000000000000" pitchFamily="2" charset="2"/>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lnSpc>
                <a:spcPct val="130000"/>
              </a:lnSpc>
              <a:buClr>
                <a:srgbClr val="17375E"/>
              </a:buClr>
              <a:buSzPct val="60000"/>
              <a:buFontTx/>
              <a:buBlip>
                <a:blip r:embed="rId4"/>
              </a:buBlip>
              <a:defRPr/>
            </a:pPr>
            <a:r>
              <a:rPr lang="en-US" altLang="en-US" sz="1600" b="1" dirty="0">
                <a:solidFill>
                  <a:srgbClr val="003366"/>
                </a:solidFill>
              </a:rPr>
              <a:t>Presenter</a:t>
            </a:r>
          </a:p>
          <a:p>
            <a:pPr lvl="1" eaLnBrk="1" hangingPunct="1">
              <a:lnSpc>
                <a:spcPct val="130000"/>
              </a:lnSpc>
              <a:buClrTx/>
              <a:buSzTx/>
              <a:buFontTx/>
              <a:buChar char="–"/>
              <a:defRPr/>
            </a:pPr>
            <a:r>
              <a:rPr lang="en-US" altLang="en-US" sz="1600" dirty="0">
                <a:solidFill>
                  <a:schemeClr val="bg1"/>
                </a:solidFill>
              </a:rPr>
              <a:t>Dr. Tommy Dang</a:t>
            </a:r>
          </a:p>
          <a:p>
            <a:pPr marL="457200" lvl="1" indent="0">
              <a:lnSpc>
                <a:spcPct val="130000"/>
              </a:lnSpc>
              <a:buClrTx/>
              <a:buSzTx/>
              <a:buNone/>
              <a:defRPr/>
            </a:pPr>
            <a:r>
              <a:rPr lang="en-US" altLang="en-US" sz="1600" dirty="0">
                <a:solidFill>
                  <a:schemeClr val="bg1"/>
                </a:solidFill>
              </a:rPr>
              <a:t>	Assistant Professor, Texas Tech University</a:t>
            </a:r>
          </a:p>
          <a:p>
            <a:pPr marL="457200" lvl="1" indent="0">
              <a:lnSpc>
                <a:spcPct val="130000"/>
              </a:lnSpc>
              <a:buClrTx/>
              <a:buSzTx/>
              <a:buNone/>
              <a:defRPr/>
            </a:pPr>
            <a:endParaRPr lang="en-US" altLang="en-US" sz="1600" b="1" dirty="0">
              <a:solidFill>
                <a:schemeClr val="bg1"/>
              </a:solidFill>
            </a:endParaRPr>
          </a:p>
          <a:p>
            <a:pPr>
              <a:lnSpc>
                <a:spcPct val="130000"/>
              </a:lnSpc>
              <a:buClr>
                <a:srgbClr val="17375E"/>
              </a:buClr>
              <a:buSzPct val="60000"/>
              <a:buBlip>
                <a:blip r:embed="rId4"/>
              </a:buBlip>
              <a:defRPr/>
            </a:pPr>
            <a:r>
              <a:rPr lang="en-US" altLang="en-US" sz="1600" b="1" dirty="0">
                <a:solidFill>
                  <a:srgbClr val="003366"/>
                </a:solidFill>
              </a:rPr>
              <a:t>PhD Students</a:t>
            </a:r>
          </a:p>
          <a:p>
            <a:pPr lvl="1">
              <a:lnSpc>
                <a:spcPct val="130000"/>
              </a:lnSpc>
              <a:buClrTx/>
              <a:buSzTx/>
              <a:buFontTx/>
              <a:buChar char="–"/>
              <a:defRPr/>
            </a:pPr>
            <a:r>
              <a:rPr lang="en-US" altLang="en-US" sz="1600" dirty="0" err="1">
                <a:solidFill>
                  <a:schemeClr val="bg1"/>
                </a:solidFill>
              </a:rPr>
              <a:t>Huyen</a:t>
            </a:r>
            <a:r>
              <a:rPr lang="en-US" altLang="en-US" sz="1600" dirty="0">
                <a:solidFill>
                  <a:schemeClr val="bg1"/>
                </a:solidFill>
              </a:rPr>
              <a:t> N. Nguyen</a:t>
            </a:r>
            <a:endParaRPr lang="en-US" sz="1600" dirty="0">
              <a:solidFill>
                <a:schemeClr val="bg1"/>
              </a:solidFill>
            </a:endParaRPr>
          </a:p>
          <a:p>
            <a:pPr lvl="1">
              <a:lnSpc>
                <a:spcPct val="130000"/>
              </a:lnSpc>
              <a:buClrTx/>
              <a:buSzTx/>
              <a:buFontTx/>
              <a:buChar char="–"/>
              <a:defRPr/>
            </a:pPr>
            <a:r>
              <a:rPr lang="en-US" altLang="en-US" sz="1600" dirty="0">
                <a:solidFill>
                  <a:schemeClr val="bg1"/>
                </a:solidFill>
              </a:rPr>
              <a:t>Vinh T. Nguyen</a:t>
            </a:r>
          </a:p>
          <a:p>
            <a:pPr lvl="1">
              <a:lnSpc>
                <a:spcPct val="130000"/>
              </a:lnSpc>
              <a:buClrTx/>
              <a:buSzTx/>
              <a:buFontTx/>
              <a:buChar char="–"/>
              <a:defRPr/>
            </a:pPr>
            <a:r>
              <a:rPr lang="en-US" altLang="en-US" sz="1600" dirty="0">
                <a:solidFill>
                  <a:schemeClr val="bg1"/>
                </a:solidFill>
              </a:rPr>
              <a:t>Ngan V.T. Nguyen</a:t>
            </a:r>
          </a:p>
          <a:p>
            <a:pPr lvl="1">
              <a:lnSpc>
                <a:spcPct val="130000"/>
              </a:lnSpc>
              <a:buClrTx/>
              <a:buSzTx/>
              <a:buFontTx/>
              <a:buChar char="–"/>
              <a:defRPr/>
            </a:pPr>
            <a:r>
              <a:rPr lang="en-US" altLang="en-US" sz="1600" dirty="0" err="1">
                <a:solidFill>
                  <a:schemeClr val="bg1"/>
                </a:solidFill>
              </a:rPr>
              <a:t>Vung</a:t>
            </a:r>
            <a:r>
              <a:rPr lang="en-US" altLang="en-US" sz="1600" dirty="0">
                <a:solidFill>
                  <a:schemeClr val="bg1"/>
                </a:solidFill>
              </a:rPr>
              <a:t> Pham</a:t>
            </a:r>
          </a:p>
        </p:txBody>
      </p:sp>
      <p:sp>
        <p:nvSpPr>
          <p:cNvPr id="7" name="Rectangle 5">
            <a:extLst/>
          </p:cNvPr>
          <p:cNvSpPr txBox="1">
            <a:spLocks noChangeArrowheads="1"/>
          </p:cNvSpPr>
          <p:nvPr/>
        </p:nvSpPr>
        <p:spPr bwMode="auto">
          <a:xfrm>
            <a:off x="79929" y="1119883"/>
            <a:ext cx="9724292" cy="91000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ct val="120000"/>
              </a:lnSpc>
              <a:spcBef>
                <a:spcPct val="0"/>
              </a:spcBef>
              <a:spcAft>
                <a:spcPct val="20000"/>
              </a:spcAft>
              <a:defRPr sz="2000" kern="1200">
                <a:solidFill>
                  <a:schemeClr val="bg1"/>
                </a:solidFill>
                <a:latin typeface="Times New Roman"/>
                <a:ea typeface="ＭＳ Ｐゴシック" charset="0"/>
                <a:cs typeface="Times New Roman"/>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a:defRPr/>
            </a:pPr>
            <a:r>
              <a:rPr lang="en-US" altLang="x-none" sz="2100" b="1" dirty="0" err="1">
                <a:effectLst>
                  <a:outerShdw blurRad="38100" dist="38100" dir="2700000" algn="tl">
                    <a:srgbClr val="C0C0C0"/>
                  </a:outerShdw>
                </a:effectLst>
                <a:latin typeface="Arial" panose="020B0604020202020204" pitchFamily="34" charset="0"/>
                <a:ea typeface="ＭＳ Ｐゴシック" charset="-128"/>
                <a:cs typeface="Arial" panose="020B0604020202020204" pitchFamily="34" charset="0"/>
              </a:rPr>
              <a:t>IoTNegViz</a:t>
            </a:r>
            <a:r>
              <a:rPr lang="en-US" altLang="x-none" sz="2100" b="1" dirty="0">
                <a:effectLst>
                  <a:outerShdw blurRad="38100" dist="38100" dir="2700000" algn="tl">
                    <a:srgbClr val="C0C0C0"/>
                  </a:outerShdw>
                </a:effectLst>
                <a:latin typeface="Arial" panose="020B0604020202020204" pitchFamily="34" charset="0"/>
                <a:ea typeface="ＭＳ Ｐゴシック" charset="-128"/>
                <a:cs typeface="Arial" panose="020B0604020202020204" pitchFamily="34" charset="0"/>
              </a:rPr>
              <a:t>: An Interactive Tool for Visualizing Negative Aspects of IoT</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32632"/>
            <a:ext cx="2931103" cy="28192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1F705BD-10F1-6B4F-828B-20CEB2CBACF3}"/>
              </a:ext>
            </a:extLst>
          </p:cNvPr>
          <p:cNvPicPr>
            <a:picLocks noChangeAspect="1"/>
          </p:cNvPicPr>
          <p:nvPr/>
        </p:nvPicPr>
        <p:blipFill>
          <a:blip r:embed="rId2"/>
          <a:stretch>
            <a:fillRect/>
          </a:stretch>
        </p:blipFill>
        <p:spPr>
          <a:xfrm>
            <a:off x="2122229" y="1671141"/>
            <a:ext cx="7021771" cy="4756440"/>
          </a:xfrm>
          <a:prstGeom prst="rect">
            <a:avLst/>
          </a:prstGeom>
        </p:spPr>
      </p:pic>
      <p:sp>
        <p:nvSpPr>
          <p:cNvPr id="10" name="Rectangle 2">
            <a:extLst>
              <a:ext uri="{FF2B5EF4-FFF2-40B4-BE49-F238E27FC236}">
                <a16:creationId xmlns:a16="http://schemas.microsoft.com/office/drawing/2014/main" id="{F459FB4B-D858-C643-9131-82B34F5F904C}"/>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err="1">
                <a:effectLst>
                  <a:outerShdw blurRad="38100" dist="38100" dir="2700000" algn="tl">
                    <a:srgbClr val="C0C0C0"/>
                  </a:outerShdw>
                </a:effectLst>
              </a:rPr>
              <a:t>IoTnegViz</a:t>
            </a:r>
            <a:r>
              <a:rPr lang="en-US" altLang="en-US" sz="3000" b="1" dirty="0">
                <a:effectLst>
                  <a:outerShdw blurRad="38100" dist="38100" dir="2700000" algn="tl">
                    <a:srgbClr val="C0C0C0"/>
                  </a:outerShdw>
                </a:effectLst>
              </a:rPr>
              <a:t> – Dynamic Network</a:t>
            </a:r>
            <a:endParaRPr lang="en-US" dirty="0"/>
          </a:p>
        </p:txBody>
      </p:sp>
      <p:sp>
        <p:nvSpPr>
          <p:cNvPr id="16" name="Rectangle 15">
            <a:extLst>
              <a:ext uri="{FF2B5EF4-FFF2-40B4-BE49-F238E27FC236}">
                <a16:creationId xmlns:a16="http://schemas.microsoft.com/office/drawing/2014/main" id="{383D901C-1DB1-4646-8AD5-AD85BAE0CAE4}"/>
              </a:ext>
            </a:extLst>
          </p:cNvPr>
          <p:cNvSpPr/>
          <p:nvPr/>
        </p:nvSpPr>
        <p:spPr>
          <a:xfrm>
            <a:off x="156307" y="2657222"/>
            <a:ext cx="3367799" cy="646331"/>
          </a:xfrm>
          <a:prstGeom prst="rect">
            <a:avLst/>
          </a:prstGeom>
        </p:spPr>
        <p:txBody>
          <a:bodyPr wrap="square">
            <a:spAutoFit/>
          </a:bodyPr>
          <a:lstStyle/>
          <a:p>
            <a:r>
              <a:rPr lang="en-US" dirty="0"/>
              <a:t>The thicker the connections, the stronger the relationships</a:t>
            </a:r>
          </a:p>
        </p:txBody>
      </p:sp>
      <p:sp>
        <p:nvSpPr>
          <p:cNvPr id="22" name="Right Arrow 21">
            <a:extLst>
              <a:ext uri="{FF2B5EF4-FFF2-40B4-BE49-F238E27FC236}">
                <a16:creationId xmlns:a16="http://schemas.microsoft.com/office/drawing/2014/main" id="{06155D98-DFD0-8C4E-893D-D05500C0B621}"/>
              </a:ext>
            </a:extLst>
          </p:cNvPr>
          <p:cNvSpPr/>
          <p:nvPr/>
        </p:nvSpPr>
        <p:spPr>
          <a:xfrm rot="3340774">
            <a:off x="2119791" y="3958796"/>
            <a:ext cx="1430286" cy="148252"/>
          </a:xfrm>
          <a:prstGeom prst="rightArrow">
            <a:avLst>
              <a:gd name="adj1" fmla="val 50000"/>
              <a:gd name="adj2" fmla="val 80601"/>
            </a:avLst>
          </a:prstGeom>
          <a:solidFill>
            <a:srgbClr val="6C6969"/>
          </a:solidFill>
          <a:ln w="3175">
            <a:solidFill>
              <a:schemeClr val="tx1"/>
            </a:solidFill>
          </a:ln>
          <a:effectLst>
            <a:outerShdw blurRad="50800" dist="50800" dir="5400000" algn="t" rotWithShape="0">
              <a:schemeClr val="tx1">
                <a:lumMod val="50000"/>
                <a:lumOff val="50000"/>
              </a:schemeClr>
            </a:outerShdw>
          </a:effectLst>
          <a:scene3d>
            <a:camera prst="orthographicFront"/>
            <a:lightRig rig="brightRoom" dir="t">
              <a:rot lat="0" lon="0" rev="10800000"/>
            </a:lightRig>
          </a:scene3d>
          <a:sp3d extrusionH="127000" prstMaterial="powder">
            <a:bevelT w="101600" prst="riblet"/>
            <a:bevelB prst="angl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Right Arrow 22">
            <a:extLst>
              <a:ext uri="{FF2B5EF4-FFF2-40B4-BE49-F238E27FC236}">
                <a16:creationId xmlns:a16="http://schemas.microsoft.com/office/drawing/2014/main" id="{388DDDE6-6BEE-A848-AB21-960E089324B5}"/>
              </a:ext>
            </a:extLst>
          </p:cNvPr>
          <p:cNvSpPr/>
          <p:nvPr/>
        </p:nvSpPr>
        <p:spPr>
          <a:xfrm rot="13308298">
            <a:off x="7004479" y="5018139"/>
            <a:ext cx="1093866" cy="176806"/>
          </a:xfrm>
          <a:prstGeom prst="rightArrow">
            <a:avLst>
              <a:gd name="adj1" fmla="val 50000"/>
              <a:gd name="adj2" fmla="val 80601"/>
            </a:avLst>
          </a:prstGeom>
          <a:solidFill>
            <a:srgbClr val="6C6969"/>
          </a:solidFill>
          <a:ln w="3175">
            <a:solidFill>
              <a:schemeClr val="tx1"/>
            </a:solidFill>
          </a:ln>
          <a:effectLst>
            <a:outerShdw blurRad="50800" dist="50800" dir="5400000" algn="t" rotWithShape="0">
              <a:schemeClr val="tx1">
                <a:lumMod val="50000"/>
                <a:lumOff val="50000"/>
              </a:schemeClr>
            </a:outerShdw>
          </a:effectLst>
          <a:scene3d>
            <a:camera prst="orthographicFront"/>
            <a:lightRig rig="brightRoom" dir="t">
              <a:rot lat="0" lon="0" rev="10800000"/>
            </a:lightRig>
          </a:scene3d>
          <a:sp3d extrusionH="127000" prstMaterial="powder">
            <a:bevelT w="101600" prst="riblet"/>
            <a:bevelB prst="angl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AB5D6B2-6806-F34C-A043-FAAEBF17B84E}"/>
              </a:ext>
            </a:extLst>
          </p:cNvPr>
          <p:cNvSpPr/>
          <p:nvPr/>
        </p:nvSpPr>
        <p:spPr>
          <a:xfrm>
            <a:off x="7188391" y="5570704"/>
            <a:ext cx="3367799" cy="369332"/>
          </a:xfrm>
          <a:prstGeom prst="rect">
            <a:avLst/>
          </a:prstGeom>
        </p:spPr>
        <p:txBody>
          <a:bodyPr wrap="square">
            <a:spAutoFit/>
          </a:bodyPr>
          <a:lstStyle/>
          <a:p>
            <a:r>
              <a:rPr lang="en-US" dirty="0"/>
              <a:t>Important term</a:t>
            </a:r>
          </a:p>
        </p:txBody>
      </p:sp>
      <p:sp>
        <p:nvSpPr>
          <p:cNvPr id="25" name="TextBox 24">
            <a:extLst>
              <a:ext uri="{FF2B5EF4-FFF2-40B4-BE49-F238E27FC236}">
                <a16:creationId xmlns:a16="http://schemas.microsoft.com/office/drawing/2014/main" id="{CC4836CC-6486-3C49-8F94-BF492907934C}"/>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10</a:t>
            </a:r>
          </a:p>
        </p:txBody>
      </p:sp>
    </p:spTree>
    <p:extLst>
      <p:ext uri="{BB962C8B-B14F-4D97-AF65-F5344CB8AC3E}">
        <p14:creationId xmlns:p14="http://schemas.microsoft.com/office/powerpoint/2010/main" val="2957495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a:extLst>
              <a:ext uri="{FF2B5EF4-FFF2-40B4-BE49-F238E27FC236}">
                <a16:creationId xmlns:a16="http://schemas.microsoft.com/office/drawing/2014/main" id="{E632DDF4-7DBE-4041-9798-369FA85C2606}"/>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User Interactions</a:t>
            </a:r>
            <a:endParaRPr lang="en-US" dirty="0"/>
          </a:p>
        </p:txBody>
      </p:sp>
      <p:pic>
        <p:nvPicPr>
          <p:cNvPr id="41" name="Picture 40">
            <a:extLst>
              <a:ext uri="{FF2B5EF4-FFF2-40B4-BE49-F238E27FC236}">
                <a16:creationId xmlns:a16="http://schemas.microsoft.com/office/drawing/2014/main" id="{1F002877-0A38-C348-ABA4-9B90AE0170AE}"/>
              </a:ext>
            </a:extLst>
          </p:cNvPr>
          <p:cNvPicPr>
            <a:picLocks noChangeAspect="1"/>
          </p:cNvPicPr>
          <p:nvPr/>
        </p:nvPicPr>
        <p:blipFill rotWithShape="1">
          <a:blip r:embed="rId2"/>
          <a:srcRect l="20579" r="4414"/>
          <a:stretch/>
        </p:blipFill>
        <p:spPr>
          <a:xfrm>
            <a:off x="3982775" y="1427973"/>
            <a:ext cx="4755922" cy="3578814"/>
          </a:xfrm>
          <a:prstGeom prst="rect">
            <a:avLst/>
          </a:prstGeom>
          <a:ln w="15875">
            <a:solidFill>
              <a:schemeClr val="tx1"/>
            </a:solidFill>
          </a:ln>
        </p:spPr>
      </p:pic>
      <p:sp>
        <p:nvSpPr>
          <p:cNvPr id="42" name="Rectangle 41">
            <a:extLst>
              <a:ext uri="{FF2B5EF4-FFF2-40B4-BE49-F238E27FC236}">
                <a16:creationId xmlns:a16="http://schemas.microsoft.com/office/drawing/2014/main" id="{DC2C6FEC-6811-7649-8F8C-E0A4D0D9F058}"/>
              </a:ext>
            </a:extLst>
          </p:cNvPr>
          <p:cNvSpPr/>
          <p:nvPr/>
        </p:nvSpPr>
        <p:spPr>
          <a:xfrm>
            <a:off x="405303" y="1703658"/>
            <a:ext cx="3367799" cy="3000821"/>
          </a:xfrm>
          <a:prstGeom prst="rect">
            <a:avLst/>
          </a:prstGeom>
        </p:spPr>
        <p:txBody>
          <a:bodyPr wrap="square">
            <a:spAutoFit/>
          </a:bodyPr>
          <a:lstStyle/>
          <a:p>
            <a:pPr marL="342900" indent="-342900">
              <a:buAutoNum type="alphaUcPeriod"/>
            </a:pPr>
            <a:r>
              <a:rPr lang="en-US" sz="2100" dirty="0"/>
              <a:t>Mouse events</a:t>
            </a:r>
          </a:p>
          <a:p>
            <a:pPr marL="342900" indent="-342900">
              <a:buFont typeface="Arial" panose="020B0604020202020204" pitchFamily="34" charset="0"/>
              <a:buChar char="•"/>
            </a:pPr>
            <a:r>
              <a:rPr lang="en-US" sz="2100" dirty="0"/>
              <a:t>Mouse over</a:t>
            </a:r>
          </a:p>
          <a:p>
            <a:pPr marL="342900" indent="-342900">
              <a:buFont typeface="Arial" panose="020B0604020202020204" pitchFamily="34" charset="0"/>
              <a:buChar char="•"/>
            </a:pPr>
            <a:r>
              <a:rPr lang="en-US" sz="2100" dirty="0"/>
              <a:t>Mouse click</a:t>
            </a:r>
          </a:p>
          <a:p>
            <a:pPr marL="342900" indent="-342900">
              <a:buFont typeface="Arial" panose="020B0604020202020204" pitchFamily="34" charset="0"/>
              <a:buChar char="•"/>
            </a:pPr>
            <a:endParaRPr lang="en-US" sz="2100" dirty="0"/>
          </a:p>
          <a:p>
            <a:r>
              <a:rPr lang="en-US" sz="2100" dirty="0"/>
              <a:t>B. Filtering key words with autocompletion</a:t>
            </a:r>
          </a:p>
          <a:p>
            <a:endParaRPr lang="en-US" sz="2100" dirty="0"/>
          </a:p>
          <a:p>
            <a:r>
              <a:rPr lang="en-US" sz="2100" dirty="0"/>
              <a:t>C. Drag-and-Drop for exploring relations</a:t>
            </a:r>
          </a:p>
        </p:txBody>
      </p:sp>
      <p:pic>
        <p:nvPicPr>
          <p:cNvPr id="43" name="Picture 42">
            <a:extLst>
              <a:ext uri="{FF2B5EF4-FFF2-40B4-BE49-F238E27FC236}">
                <a16:creationId xmlns:a16="http://schemas.microsoft.com/office/drawing/2014/main" id="{ED3A7AF7-228A-0B47-B48F-097E3E270987}"/>
              </a:ext>
            </a:extLst>
          </p:cNvPr>
          <p:cNvPicPr>
            <a:picLocks noChangeAspect="1"/>
          </p:cNvPicPr>
          <p:nvPr/>
        </p:nvPicPr>
        <p:blipFill rotWithShape="1">
          <a:blip r:embed="rId3"/>
          <a:srcRect/>
          <a:stretch/>
        </p:blipFill>
        <p:spPr>
          <a:xfrm>
            <a:off x="3880024" y="5204773"/>
            <a:ext cx="1808508" cy="1272654"/>
          </a:xfrm>
          <a:prstGeom prst="rect">
            <a:avLst/>
          </a:prstGeom>
        </p:spPr>
      </p:pic>
      <p:pic>
        <p:nvPicPr>
          <p:cNvPr id="44" name="Picture 43">
            <a:extLst>
              <a:ext uri="{FF2B5EF4-FFF2-40B4-BE49-F238E27FC236}">
                <a16:creationId xmlns:a16="http://schemas.microsoft.com/office/drawing/2014/main" id="{694165B9-EB0B-0747-B781-48489BAC8E50}"/>
              </a:ext>
            </a:extLst>
          </p:cNvPr>
          <p:cNvPicPr>
            <a:picLocks noChangeAspect="1"/>
          </p:cNvPicPr>
          <p:nvPr/>
        </p:nvPicPr>
        <p:blipFill>
          <a:blip r:embed="rId4"/>
          <a:stretch>
            <a:fillRect/>
          </a:stretch>
        </p:blipFill>
        <p:spPr>
          <a:xfrm>
            <a:off x="5755271" y="5188670"/>
            <a:ext cx="1718749" cy="1304859"/>
          </a:xfrm>
          <a:prstGeom prst="rect">
            <a:avLst/>
          </a:prstGeom>
        </p:spPr>
      </p:pic>
      <p:pic>
        <p:nvPicPr>
          <p:cNvPr id="45" name="Picture 44">
            <a:extLst>
              <a:ext uri="{FF2B5EF4-FFF2-40B4-BE49-F238E27FC236}">
                <a16:creationId xmlns:a16="http://schemas.microsoft.com/office/drawing/2014/main" id="{AF56D89D-C047-9442-B2AD-194580F288FA}"/>
              </a:ext>
            </a:extLst>
          </p:cNvPr>
          <p:cNvPicPr>
            <a:picLocks noChangeAspect="1"/>
          </p:cNvPicPr>
          <p:nvPr/>
        </p:nvPicPr>
        <p:blipFill>
          <a:blip r:embed="rId5"/>
          <a:stretch>
            <a:fillRect/>
          </a:stretch>
        </p:blipFill>
        <p:spPr>
          <a:xfrm>
            <a:off x="7540759" y="5172568"/>
            <a:ext cx="1223450" cy="1364720"/>
          </a:xfrm>
          <a:prstGeom prst="rect">
            <a:avLst/>
          </a:prstGeom>
        </p:spPr>
      </p:pic>
      <p:sp>
        <p:nvSpPr>
          <p:cNvPr id="46" name="TextBox 45">
            <a:extLst>
              <a:ext uri="{FF2B5EF4-FFF2-40B4-BE49-F238E27FC236}">
                <a16:creationId xmlns:a16="http://schemas.microsoft.com/office/drawing/2014/main" id="{4E8EC74B-953E-7F4F-949D-AEA0363AE0C6}"/>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11</a:t>
            </a:r>
          </a:p>
        </p:txBody>
      </p:sp>
    </p:spTree>
    <p:extLst>
      <p:ext uri="{BB962C8B-B14F-4D97-AF65-F5344CB8AC3E}">
        <p14:creationId xmlns:p14="http://schemas.microsoft.com/office/powerpoint/2010/main" val="981183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459FB4B-D858-C643-9131-82B34F5F904C}"/>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endParaRPr lang="en-US" sz="3200" b="1" dirty="0">
              <a:latin typeface="Helvetica" pitchFamily="2" charset="0"/>
            </a:endParaRPr>
          </a:p>
        </p:txBody>
      </p:sp>
      <p:pic>
        <p:nvPicPr>
          <p:cNvPr id="4" name="Picture 3">
            <a:extLst>
              <a:ext uri="{FF2B5EF4-FFF2-40B4-BE49-F238E27FC236}">
                <a16:creationId xmlns:a16="http://schemas.microsoft.com/office/drawing/2014/main" id="{C6D92B3B-C37A-FA49-B937-7FC2A7C1CF05}"/>
              </a:ext>
            </a:extLst>
          </p:cNvPr>
          <p:cNvPicPr>
            <a:picLocks noChangeAspect="1"/>
          </p:cNvPicPr>
          <p:nvPr/>
        </p:nvPicPr>
        <p:blipFill>
          <a:blip r:embed="rId2"/>
          <a:stretch>
            <a:fillRect/>
          </a:stretch>
        </p:blipFill>
        <p:spPr>
          <a:xfrm>
            <a:off x="3601511" y="1841391"/>
            <a:ext cx="4899261" cy="4583471"/>
          </a:xfrm>
          <a:prstGeom prst="rect">
            <a:avLst/>
          </a:prstGeom>
        </p:spPr>
      </p:pic>
      <p:sp>
        <p:nvSpPr>
          <p:cNvPr id="7" name="Rectangle 6">
            <a:extLst>
              <a:ext uri="{FF2B5EF4-FFF2-40B4-BE49-F238E27FC236}">
                <a16:creationId xmlns:a16="http://schemas.microsoft.com/office/drawing/2014/main" id="{DF33B1E3-7CA7-E943-B565-86F054ABAF99}"/>
              </a:ext>
            </a:extLst>
          </p:cNvPr>
          <p:cNvSpPr/>
          <p:nvPr/>
        </p:nvSpPr>
        <p:spPr>
          <a:xfrm>
            <a:off x="3157803" y="2325469"/>
            <a:ext cx="1197764" cy="923330"/>
          </a:xfrm>
          <a:prstGeom prst="rect">
            <a:avLst/>
          </a:prstGeom>
          <a:solidFill>
            <a:schemeClr val="bg1"/>
          </a:solidFill>
        </p:spPr>
        <p:txBody>
          <a:bodyPr wrap="none">
            <a:spAutoFit/>
          </a:bodyPr>
          <a:lstStyle/>
          <a:p>
            <a:pPr algn="ctr"/>
            <a:r>
              <a:rPr lang="en-US" dirty="0">
                <a:solidFill>
                  <a:srgbClr val="F08C55"/>
                </a:solidFill>
                <a:latin typeface="Helvetica" pitchFamily="2" charset="0"/>
              </a:rPr>
              <a:t>accident</a:t>
            </a:r>
            <a:endParaRPr lang="en-US" dirty="0">
              <a:solidFill>
                <a:srgbClr val="333333"/>
              </a:solidFill>
              <a:latin typeface="Helvetica" pitchFamily="2" charset="0"/>
            </a:endParaRPr>
          </a:p>
          <a:p>
            <a:pPr algn="ctr"/>
            <a:r>
              <a:rPr lang="en-US" dirty="0" err="1">
                <a:solidFill>
                  <a:srgbClr val="F08C55"/>
                </a:solidFill>
                <a:latin typeface="Helvetica" pitchFamily="2" charset="0"/>
              </a:rPr>
              <a:t>travelalert</a:t>
            </a:r>
            <a:endParaRPr lang="en-US" dirty="0">
              <a:solidFill>
                <a:srgbClr val="333333"/>
              </a:solidFill>
              <a:latin typeface="Helvetica" pitchFamily="2" charset="0"/>
            </a:endParaRPr>
          </a:p>
          <a:p>
            <a:pPr algn="ctr"/>
            <a:r>
              <a:rPr lang="en-US" dirty="0">
                <a:solidFill>
                  <a:srgbClr val="F08C55"/>
                </a:solidFill>
                <a:latin typeface="Helvetica" pitchFamily="2" charset="0"/>
              </a:rPr>
              <a:t>crash</a:t>
            </a:r>
          </a:p>
        </p:txBody>
      </p:sp>
      <p:sp>
        <p:nvSpPr>
          <p:cNvPr id="8" name="Rectangle 7">
            <a:extLst>
              <a:ext uri="{FF2B5EF4-FFF2-40B4-BE49-F238E27FC236}">
                <a16:creationId xmlns:a16="http://schemas.microsoft.com/office/drawing/2014/main" id="{C6995FF7-8C58-5141-8646-808322A62F12}"/>
              </a:ext>
            </a:extLst>
          </p:cNvPr>
          <p:cNvSpPr/>
          <p:nvPr/>
        </p:nvSpPr>
        <p:spPr>
          <a:xfrm>
            <a:off x="7184882" y="4393537"/>
            <a:ext cx="1608133" cy="2031325"/>
          </a:xfrm>
          <a:prstGeom prst="rect">
            <a:avLst/>
          </a:prstGeom>
          <a:solidFill>
            <a:schemeClr val="bg1"/>
          </a:solidFill>
        </p:spPr>
        <p:txBody>
          <a:bodyPr wrap="none">
            <a:spAutoFit/>
          </a:bodyPr>
          <a:lstStyle/>
          <a:p>
            <a:pPr algn="ctr"/>
            <a:endParaRPr lang="en-US" dirty="0">
              <a:solidFill>
                <a:srgbClr val="2077B5"/>
              </a:solidFill>
              <a:latin typeface="Helvetica" pitchFamily="2" charset="0"/>
            </a:endParaRPr>
          </a:p>
          <a:p>
            <a:pPr algn="ctr"/>
            <a:r>
              <a:rPr lang="en-US" dirty="0">
                <a:solidFill>
                  <a:srgbClr val="2077B5"/>
                </a:solidFill>
                <a:latin typeface="Helvetica" pitchFamily="2" charset="0"/>
              </a:rPr>
              <a:t>cybersecurity</a:t>
            </a:r>
            <a:r>
              <a:rPr lang="en-US" dirty="0">
                <a:solidFill>
                  <a:srgbClr val="333333"/>
                </a:solidFill>
                <a:latin typeface="Helvetica" pitchFamily="2" charset="0"/>
              </a:rPr>
              <a:t> </a:t>
            </a:r>
          </a:p>
          <a:p>
            <a:pPr algn="ctr"/>
            <a:r>
              <a:rPr lang="en-US" dirty="0">
                <a:solidFill>
                  <a:srgbClr val="2077B5"/>
                </a:solidFill>
                <a:latin typeface="Helvetica" pitchFamily="2" charset="0"/>
              </a:rPr>
              <a:t>vulnerability</a:t>
            </a:r>
            <a:r>
              <a:rPr lang="en-US" dirty="0">
                <a:solidFill>
                  <a:srgbClr val="333333"/>
                </a:solidFill>
                <a:latin typeface="Helvetica" pitchFamily="2" charset="0"/>
              </a:rPr>
              <a:t> </a:t>
            </a:r>
          </a:p>
          <a:p>
            <a:pPr algn="ctr"/>
            <a:r>
              <a:rPr lang="en-US" dirty="0">
                <a:solidFill>
                  <a:srgbClr val="2077B5"/>
                </a:solidFill>
                <a:latin typeface="Helvetica" pitchFamily="2" charset="0"/>
              </a:rPr>
              <a:t>privacy</a:t>
            </a:r>
          </a:p>
          <a:p>
            <a:pPr algn="ctr"/>
            <a:endParaRPr lang="en-US" dirty="0">
              <a:solidFill>
                <a:srgbClr val="2077B5"/>
              </a:solidFill>
              <a:latin typeface="Helvetica" pitchFamily="2" charset="0"/>
            </a:endParaRPr>
          </a:p>
          <a:p>
            <a:pPr algn="ctr"/>
            <a:endParaRPr lang="en-US" dirty="0"/>
          </a:p>
          <a:p>
            <a:pPr algn="ctr"/>
            <a:endParaRPr lang="en-US" dirty="0"/>
          </a:p>
        </p:txBody>
      </p:sp>
      <p:sp>
        <p:nvSpPr>
          <p:cNvPr id="11" name="Rectangle 2">
            <a:extLst>
              <a:ext uri="{FF2B5EF4-FFF2-40B4-BE49-F238E27FC236}">
                <a16:creationId xmlns:a16="http://schemas.microsoft.com/office/drawing/2014/main" id="{21855802-F730-3D41-AD94-AF0CDE89D7DB}"/>
              </a:ext>
            </a:extLst>
          </p:cNvPr>
          <p:cNvSpPr txBox="1">
            <a:spLocks noChangeArrowheads="1"/>
          </p:cNvSpPr>
          <p:nvPr/>
        </p:nvSpPr>
        <p:spPr bwMode="auto">
          <a:xfrm>
            <a:off x="387116" y="1925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Case Study</a:t>
            </a:r>
            <a:endParaRPr lang="en-US" dirty="0"/>
          </a:p>
        </p:txBody>
      </p:sp>
      <p:sp>
        <p:nvSpPr>
          <p:cNvPr id="9" name="Rectangle 8">
            <a:extLst>
              <a:ext uri="{FF2B5EF4-FFF2-40B4-BE49-F238E27FC236}">
                <a16:creationId xmlns:a16="http://schemas.microsoft.com/office/drawing/2014/main" id="{930E7698-6FCC-4646-BD9C-D5B6CA6CF367}"/>
              </a:ext>
            </a:extLst>
          </p:cNvPr>
          <p:cNvSpPr/>
          <p:nvPr/>
        </p:nvSpPr>
        <p:spPr>
          <a:xfrm>
            <a:off x="58742" y="1312878"/>
            <a:ext cx="9026516" cy="646331"/>
          </a:xfrm>
          <a:prstGeom prst="rect">
            <a:avLst/>
          </a:prstGeom>
        </p:spPr>
        <p:txBody>
          <a:bodyPr wrap="square">
            <a:spAutoFit/>
          </a:bodyPr>
          <a:lstStyle/>
          <a:p>
            <a:pPr algn="ctr"/>
            <a:r>
              <a:rPr lang="en-US" dirty="0"/>
              <a:t>Groups of words that often appear together: Showing relation in context between them </a:t>
            </a:r>
          </a:p>
          <a:p>
            <a:pPr algn="ctr"/>
            <a:endParaRPr lang="en-US" dirty="0"/>
          </a:p>
        </p:txBody>
      </p:sp>
      <p:sp>
        <p:nvSpPr>
          <p:cNvPr id="12" name="Rectangle 11">
            <a:extLst>
              <a:ext uri="{FF2B5EF4-FFF2-40B4-BE49-F238E27FC236}">
                <a16:creationId xmlns:a16="http://schemas.microsoft.com/office/drawing/2014/main" id="{59FE2734-FC11-5F45-86EA-FD8357022C00}"/>
              </a:ext>
            </a:extLst>
          </p:cNvPr>
          <p:cNvSpPr/>
          <p:nvPr/>
        </p:nvSpPr>
        <p:spPr>
          <a:xfrm>
            <a:off x="117484" y="2489098"/>
            <a:ext cx="2975376" cy="923330"/>
          </a:xfrm>
          <a:prstGeom prst="rect">
            <a:avLst/>
          </a:prstGeom>
        </p:spPr>
        <p:txBody>
          <a:bodyPr wrap="square">
            <a:spAutoFit/>
          </a:bodyPr>
          <a:lstStyle/>
          <a:p>
            <a:pPr algn="ctr"/>
            <a:r>
              <a:rPr lang="en-US" dirty="0">
                <a:latin typeface="Helvetica" pitchFamily="2" charset="0"/>
              </a:rPr>
              <a:t>Accuracy of travel alert: whether or not an accident or crash happens </a:t>
            </a:r>
            <a:endParaRPr lang="en-US" dirty="0"/>
          </a:p>
        </p:txBody>
      </p:sp>
      <p:sp>
        <p:nvSpPr>
          <p:cNvPr id="13" name="Rectangle 12">
            <a:extLst>
              <a:ext uri="{FF2B5EF4-FFF2-40B4-BE49-F238E27FC236}">
                <a16:creationId xmlns:a16="http://schemas.microsoft.com/office/drawing/2014/main" id="{1B9BF4C0-9B95-0B43-B30F-0D3E637419DF}"/>
              </a:ext>
            </a:extLst>
          </p:cNvPr>
          <p:cNvSpPr/>
          <p:nvPr/>
        </p:nvSpPr>
        <p:spPr>
          <a:xfrm>
            <a:off x="117484" y="4843990"/>
            <a:ext cx="2820202" cy="923330"/>
          </a:xfrm>
          <a:prstGeom prst="rect">
            <a:avLst/>
          </a:prstGeom>
        </p:spPr>
        <p:txBody>
          <a:bodyPr wrap="square">
            <a:spAutoFit/>
          </a:bodyPr>
          <a:lstStyle/>
          <a:p>
            <a:pPr algn="ctr"/>
            <a:r>
              <a:rPr lang="en-US" dirty="0">
                <a:latin typeface="Helvetica" pitchFamily="2" charset="0"/>
              </a:rPr>
              <a:t>The vulnerability from cybersecurity may lead to privacy issues</a:t>
            </a:r>
            <a:endParaRPr lang="en-US" dirty="0"/>
          </a:p>
        </p:txBody>
      </p:sp>
      <p:sp>
        <p:nvSpPr>
          <p:cNvPr id="16" name="Rectangle 15">
            <a:extLst>
              <a:ext uri="{FF2B5EF4-FFF2-40B4-BE49-F238E27FC236}">
                <a16:creationId xmlns:a16="http://schemas.microsoft.com/office/drawing/2014/main" id="{AFA2083A-F78B-9447-9941-B2F3372A42C5}"/>
              </a:ext>
            </a:extLst>
          </p:cNvPr>
          <p:cNvSpPr/>
          <p:nvPr/>
        </p:nvSpPr>
        <p:spPr>
          <a:xfrm>
            <a:off x="117484" y="6417141"/>
            <a:ext cx="9026516" cy="646331"/>
          </a:xfrm>
          <a:prstGeom prst="rect">
            <a:avLst/>
          </a:prstGeom>
        </p:spPr>
        <p:txBody>
          <a:bodyPr wrap="square">
            <a:spAutoFit/>
          </a:bodyPr>
          <a:lstStyle/>
          <a:p>
            <a:pPr algn="ctr"/>
            <a:r>
              <a:rPr lang="en-US" i="1" dirty="0">
                <a:solidFill>
                  <a:srgbClr val="0070C0"/>
                </a:solidFill>
              </a:rPr>
              <a:t>risk</a:t>
            </a:r>
            <a:r>
              <a:rPr lang="en-US" i="1" dirty="0"/>
              <a:t> </a:t>
            </a:r>
            <a:r>
              <a:rPr lang="en-US" dirty="0"/>
              <a:t>and </a:t>
            </a:r>
            <a:r>
              <a:rPr lang="en-US" i="1" dirty="0">
                <a:solidFill>
                  <a:srgbClr val="F28023"/>
                </a:solidFill>
              </a:rPr>
              <a:t>crash</a:t>
            </a:r>
            <a:r>
              <a:rPr lang="en-US" i="1" dirty="0"/>
              <a:t> </a:t>
            </a:r>
            <a:r>
              <a:rPr lang="en-US" dirty="0"/>
              <a:t>are the most popular words that span over a long period of time </a:t>
            </a:r>
          </a:p>
          <a:p>
            <a:pPr algn="ctr"/>
            <a:endParaRPr lang="en-US" dirty="0"/>
          </a:p>
        </p:txBody>
      </p:sp>
      <p:sp>
        <p:nvSpPr>
          <p:cNvPr id="17" name="TextBox 16">
            <a:extLst>
              <a:ext uri="{FF2B5EF4-FFF2-40B4-BE49-F238E27FC236}">
                <a16:creationId xmlns:a16="http://schemas.microsoft.com/office/drawing/2014/main" id="{66F1B57C-C265-6F45-81F0-DCE66C46198F}"/>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12</a:t>
            </a:r>
          </a:p>
        </p:txBody>
      </p:sp>
    </p:spTree>
    <p:extLst>
      <p:ext uri="{BB962C8B-B14F-4D97-AF65-F5344CB8AC3E}">
        <p14:creationId xmlns:p14="http://schemas.microsoft.com/office/powerpoint/2010/main" val="3249115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459FB4B-D858-C643-9131-82B34F5F904C}"/>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endParaRPr lang="en-US" sz="3200" b="1" dirty="0">
              <a:latin typeface="Helvetica" pitchFamily="2" charset="0"/>
            </a:endParaRPr>
          </a:p>
        </p:txBody>
      </p:sp>
      <p:sp>
        <p:nvSpPr>
          <p:cNvPr id="11" name="Rectangle 2">
            <a:extLst>
              <a:ext uri="{FF2B5EF4-FFF2-40B4-BE49-F238E27FC236}">
                <a16:creationId xmlns:a16="http://schemas.microsoft.com/office/drawing/2014/main" id="{21855802-F730-3D41-AD94-AF0CDE89D7DB}"/>
              </a:ext>
            </a:extLst>
          </p:cNvPr>
          <p:cNvSpPr txBox="1">
            <a:spLocks noChangeArrowheads="1"/>
          </p:cNvSpPr>
          <p:nvPr/>
        </p:nvSpPr>
        <p:spPr bwMode="auto">
          <a:xfrm>
            <a:off x="387116" y="1925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Case Study</a:t>
            </a:r>
            <a:endParaRPr lang="en-US" dirty="0"/>
          </a:p>
        </p:txBody>
      </p:sp>
      <p:pic>
        <p:nvPicPr>
          <p:cNvPr id="2" name="Picture 1">
            <a:extLst>
              <a:ext uri="{FF2B5EF4-FFF2-40B4-BE49-F238E27FC236}">
                <a16:creationId xmlns:a16="http://schemas.microsoft.com/office/drawing/2014/main" id="{FD73327A-CA20-0648-9C95-03CB20D69DF2}"/>
              </a:ext>
            </a:extLst>
          </p:cNvPr>
          <p:cNvPicPr>
            <a:picLocks noChangeAspect="1"/>
          </p:cNvPicPr>
          <p:nvPr/>
        </p:nvPicPr>
        <p:blipFill>
          <a:blip r:embed="rId2"/>
          <a:stretch>
            <a:fillRect/>
          </a:stretch>
        </p:blipFill>
        <p:spPr>
          <a:xfrm>
            <a:off x="1104318" y="1403602"/>
            <a:ext cx="7520840" cy="4865377"/>
          </a:xfrm>
          <a:prstGeom prst="rect">
            <a:avLst/>
          </a:prstGeom>
        </p:spPr>
      </p:pic>
      <p:sp>
        <p:nvSpPr>
          <p:cNvPr id="3" name="Rectangle 2">
            <a:extLst>
              <a:ext uri="{FF2B5EF4-FFF2-40B4-BE49-F238E27FC236}">
                <a16:creationId xmlns:a16="http://schemas.microsoft.com/office/drawing/2014/main" id="{5EBA6D46-72D4-8E4C-9440-C349FFADDF7D}"/>
              </a:ext>
            </a:extLst>
          </p:cNvPr>
          <p:cNvSpPr/>
          <p:nvPr/>
        </p:nvSpPr>
        <p:spPr>
          <a:xfrm>
            <a:off x="5547791" y="5243138"/>
            <a:ext cx="5330290" cy="1400383"/>
          </a:xfrm>
          <a:prstGeom prst="rect">
            <a:avLst/>
          </a:prstGeom>
        </p:spPr>
        <p:txBody>
          <a:bodyPr wrap="square">
            <a:spAutoFit/>
          </a:bodyPr>
          <a:lstStyle/>
          <a:p>
            <a:r>
              <a:rPr lang="en-US" sz="1700" dirty="0">
                <a:solidFill>
                  <a:srgbClr val="0070C0"/>
                </a:solidFill>
                <a:latin typeface="Helvetica" pitchFamily="2" charset="0"/>
              </a:rPr>
              <a:t>cybersecurity</a:t>
            </a:r>
          </a:p>
          <a:p>
            <a:r>
              <a:rPr lang="en-US" sz="1700" dirty="0" err="1">
                <a:solidFill>
                  <a:srgbClr val="0070C0"/>
                </a:solidFill>
                <a:latin typeface="Helvetica" pitchFamily="2" charset="0"/>
              </a:rPr>
              <a:t>ai</a:t>
            </a:r>
            <a:endParaRPr lang="en-US" sz="1700" dirty="0">
              <a:solidFill>
                <a:srgbClr val="0070C0"/>
              </a:solidFill>
              <a:latin typeface="Helvetica" pitchFamily="2" charset="0"/>
            </a:endParaRPr>
          </a:p>
          <a:p>
            <a:r>
              <a:rPr lang="en-US" sz="1700" dirty="0" err="1">
                <a:solidFill>
                  <a:srgbClr val="0070C0"/>
                </a:solidFill>
                <a:latin typeface="Helvetica" pitchFamily="2" charset="0"/>
              </a:rPr>
              <a:t>iiot</a:t>
            </a:r>
            <a:r>
              <a:rPr lang="en-US" sz="1700" dirty="0">
                <a:solidFill>
                  <a:srgbClr val="333333"/>
                </a:solidFill>
                <a:latin typeface="Helvetica" pitchFamily="2" charset="0"/>
              </a:rPr>
              <a:t> </a:t>
            </a:r>
            <a:r>
              <a:rPr lang="en-US" sz="1300" dirty="0">
                <a:solidFill>
                  <a:srgbClr val="333333"/>
                </a:solidFill>
                <a:latin typeface="Helvetica" pitchFamily="2" charset="0"/>
              </a:rPr>
              <a:t>(Industrial Internet of Things)</a:t>
            </a:r>
          </a:p>
          <a:p>
            <a:r>
              <a:rPr lang="en-US" sz="1700" dirty="0" err="1">
                <a:solidFill>
                  <a:srgbClr val="0070C0"/>
                </a:solidFill>
                <a:latin typeface="Helvetica" pitchFamily="2" charset="0"/>
              </a:rPr>
              <a:t>gdpr</a:t>
            </a:r>
            <a:r>
              <a:rPr lang="en-US" sz="1700" dirty="0">
                <a:solidFill>
                  <a:srgbClr val="333333"/>
                </a:solidFill>
                <a:latin typeface="Helvetica" pitchFamily="2" charset="0"/>
              </a:rPr>
              <a:t> </a:t>
            </a:r>
            <a:r>
              <a:rPr lang="en-US" sz="1400" dirty="0">
                <a:solidFill>
                  <a:srgbClr val="333333"/>
                </a:solidFill>
                <a:latin typeface="Helvetica" pitchFamily="2" charset="0"/>
              </a:rPr>
              <a:t>(General Data Protection Regulation)</a:t>
            </a:r>
            <a:r>
              <a:rPr lang="en-US" sz="1700" dirty="0">
                <a:solidFill>
                  <a:srgbClr val="333333"/>
                </a:solidFill>
                <a:latin typeface="Helvetica" pitchFamily="2" charset="0"/>
              </a:rPr>
              <a:t> </a:t>
            </a:r>
          </a:p>
          <a:p>
            <a:r>
              <a:rPr lang="en-US" sz="1700" dirty="0" err="1">
                <a:solidFill>
                  <a:srgbClr val="0070C0"/>
                </a:solidFill>
                <a:latin typeface="Helvetica" pitchFamily="2" charset="0"/>
              </a:rPr>
              <a:t>ddos</a:t>
            </a:r>
            <a:r>
              <a:rPr lang="en-US" sz="1700" dirty="0">
                <a:solidFill>
                  <a:srgbClr val="333333"/>
                </a:solidFill>
                <a:latin typeface="Helvetica" pitchFamily="2" charset="0"/>
              </a:rPr>
              <a:t> </a:t>
            </a:r>
            <a:r>
              <a:rPr lang="en-US" sz="1300" dirty="0">
                <a:solidFill>
                  <a:srgbClr val="333333"/>
                </a:solidFill>
                <a:latin typeface="Helvetica" pitchFamily="2" charset="0"/>
              </a:rPr>
              <a:t>(Distributed Denial of Service).</a:t>
            </a:r>
            <a:endParaRPr lang="en-US" sz="1300" dirty="0"/>
          </a:p>
        </p:txBody>
      </p:sp>
      <p:sp>
        <p:nvSpPr>
          <p:cNvPr id="5" name="Rectangle 4">
            <a:extLst>
              <a:ext uri="{FF2B5EF4-FFF2-40B4-BE49-F238E27FC236}">
                <a16:creationId xmlns:a16="http://schemas.microsoft.com/office/drawing/2014/main" id="{E41F4449-27FF-7A42-80BF-3B1CDE66FF12}"/>
              </a:ext>
            </a:extLst>
          </p:cNvPr>
          <p:cNvSpPr/>
          <p:nvPr/>
        </p:nvSpPr>
        <p:spPr>
          <a:xfrm>
            <a:off x="-847023" y="1403602"/>
            <a:ext cx="3636244" cy="1477328"/>
          </a:xfrm>
          <a:prstGeom prst="rect">
            <a:avLst/>
          </a:prstGeom>
        </p:spPr>
        <p:txBody>
          <a:bodyPr wrap="square">
            <a:spAutoFit/>
          </a:bodyPr>
          <a:lstStyle/>
          <a:p>
            <a:pPr algn="r"/>
            <a:r>
              <a:rPr lang="en-US" dirty="0"/>
              <a:t>The concern of accidents:</a:t>
            </a:r>
          </a:p>
          <a:p>
            <a:pPr algn="r"/>
            <a:r>
              <a:rPr lang="en-US" dirty="0" err="1">
                <a:solidFill>
                  <a:srgbClr val="F28023"/>
                </a:solidFill>
              </a:rPr>
              <a:t>autonomousvehicles</a:t>
            </a:r>
            <a:r>
              <a:rPr lang="en-US" dirty="0">
                <a:solidFill>
                  <a:srgbClr val="F28023"/>
                </a:solidFill>
              </a:rPr>
              <a:t> </a:t>
            </a:r>
          </a:p>
          <a:p>
            <a:pPr algn="r"/>
            <a:r>
              <a:rPr lang="en-US" dirty="0">
                <a:solidFill>
                  <a:srgbClr val="F28023"/>
                </a:solidFill>
              </a:rPr>
              <a:t>crash </a:t>
            </a:r>
          </a:p>
          <a:p>
            <a:pPr algn="r"/>
            <a:r>
              <a:rPr lang="en-US" dirty="0">
                <a:solidFill>
                  <a:srgbClr val="F28023"/>
                </a:solidFill>
              </a:rPr>
              <a:t>accident</a:t>
            </a:r>
          </a:p>
          <a:p>
            <a:pPr algn="r"/>
            <a:r>
              <a:rPr lang="en-US" dirty="0">
                <a:solidFill>
                  <a:srgbClr val="F28023"/>
                </a:solidFill>
              </a:rPr>
              <a:t>safety</a:t>
            </a:r>
          </a:p>
        </p:txBody>
      </p:sp>
      <p:sp>
        <p:nvSpPr>
          <p:cNvPr id="6" name="Rectangle 5">
            <a:extLst>
              <a:ext uri="{FF2B5EF4-FFF2-40B4-BE49-F238E27FC236}">
                <a16:creationId xmlns:a16="http://schemas.microsoft.com/office/drawing/2014/main" id="{145F3DE6-97CB-DE46-B58D-4EA2495D742E}"/>
              </a:ext>
            </a:extLst>
          </p:cNvPr>
          <p:cNvSpPr/>
          <p:nvPr/>
        </p:nvSpPr>
        <p:spPr>
          <a:xfrm>
            <a:off x="6072527" y="4919973"/>
            <a:ext cx="2657587" cy="323165"/>
          </a:xfrm>
          <a:prstGeom prst="rect">
            <a:avLst/>
          </a:prstGeom>
        </p:spPr>
        <p:txBody>
          <a:bodyPr wrap="none">
            <a:spAutoFit/>
          </a:bodyPr>
          <a:lstStyle/>
          <a:p>
            <a:r>
              <a:rPr lang="en-US" sz="1500" dirty="0">
                <a:cs typeface="Arial" panose="020B0604020202020204" pitchFamily="34" charset="0"/>
              </a:rPr>
              <a:t>Terms with </a:t>
            </a:r>
            <a:r>
              <a:rPr lang="en-US" sz="1500" dirty="0">
                <a:solidFill>
                  <a:srgbClr val="C00000"/>
                </a:solidFill>
                <a:cs typeface="Arial" panose="020B0604020202020204" pitchFamily="34" charset="0"/>
              </a:rPr>
              <a:t>multiple relations </a:t>
            </a:r>
          </a:p>
        </p:txBody>
      </p:sp>
      <p:sp>
        <p:nvSpPr>
          <p:cNvPr id="14" name="TextBox 13">
            <a:extLst>
              <a:ext uri="{FF2B5EF4-FFF2-40B4-BE49-F238E27FC236}">
                <a16:creationId xmlns:a16="http://schemas.microsoft.com/office/drawing/2014/main" id="{A4309B1E-64BC-914A-96EA-E327080824D4}"/>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14</a:t>
            </a:r>
          </a:p>
        </p:txBody>
      </p:sp>
    </p:spTree>
    <p:extLst>
      <p:ext uri="{BB962C8B-B14F-4D97-AF65-F5344CB8AC3E}">
        <p14:creationId xmlns:p14="http://schemas.microsoft.com/office/powerpoint/2010/main" val="496317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DC488CF-1E67-BE40-A5FE-08B2D819D624}"/>
              </a:ext>
            </a:extLst>
          </p:cNvPr>
          <p:cNvSpPr txBox="1">
            <a:spLocks noChangeArrowheads="1"/>
          </p:cNvSpPr>
          <p:nvPr/>
        </p:nvSpPr>
        <p:spPr bwMode="auto">
          <a:xfrm>
            <a:off x="387116" y="1925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Conclusion</a:t>
            </a:r>
            <a:endParaRPr lang="en-US" dirty="0"/>
          </a:p>
        </p:txBody>
      </p:sp>
      <p:sp>
        <p:nvSpPr>
          <p:cNvPr id="8" name="Rectangle 7">
            <a:extLst>
              <a:ext uri="{FF2B5EF4-FFF2-40B4-BE49-F238E27FC236}">
                <a16:creationId xmlns:a16="http://schemas.microsoft.com/office/drawing/2014/main" id="{3227CBC9-AE7A-3143-BE65-1BB6D34BBBE0}"/>
              </a:ext>
            </a:extLst>
          </p:cNvPr>
          <p:cNvSpPr/>
          <p:nvPr/>
        </p:nvSpPr>
        <p:spPr>
          <a:xfrm>
            <a:off x="405303" y="1703658"/>
            <a:ext cx="8045678" cy="4404283"/>
          </a:xfrm>
          <a:prstGeom prst="rect">
            <a:avLst/>
          </a:prstGeom>
        </p:spPr>
        <p:txBody>
          <a:bodyPr wrap="square">
            <a:spAutoFit/>
          </a:bodyPr>
          <a:lstStyle/>
          <a:p>
            <a:pPr marL="342900" indent="-342900">
              <a:lnSpc>
                <a:spcPct val="140000"/>
              </a:lnSpc>
              <a:buAutoNum type="arabicPeriod"/>
            </a:pPr>
            <a:r>
              <a:rPr lang="en-US" dirty="0"/>
              <a:t>We introduced </a:t>
            </a:r>
            <a:r>
              <a:rPr lang="en-US" dirty="0" err="1"/>
              <a:t>IoTNegViz</a:t>
            </a:r>
            <a:r>
              <a:rPr lang="en-US" dirty="0"/>
              <a:t>, interactive visual tool to help users summarize the IoT-related concerning issues over time.</a:t>
            </a:r>
          </a:p>
          <a:p>
            <a:pPr marL="342900" indent="-342900">
              <a:lnSpc>
                <a:spcPct val="140000"/>
              </a:lnSpc>
              <a:buAutoNum type="arabicPeriod"/>
            </a:pPr>
            <a:endParaRPr lang="en-US" dirty="0"/>
          </a:p>
          <a:p>
            <a:pPr marL="342900" indent="-342900">
              <a:lnSpc>
                <a:spcPct val="140000"/>
              </a:lnSpc>
              <a:buAutoNum type="arabicPeriod"/>
            </a:pPr>
            <a:r>
              <a:rPr lang="en-US" dirty="0" err="1"/>
              <a:t>IoTNegViz</a:t>
            </a:r>
            <a:r>
              <a:rPr lang="en-US" i="1" dirty="0"/>
              <a:t> </a:t>
            </a:r>
            <a:r>
              <a:rPr lang="en-US" dirty="0"/>
              <a:t>supports of a range of interactive features, such as highlighting and filtering, allowing users to quickly narrow down events of interest. </a:t>
            </a:r>
          </a:p>
          <a:p>
            <a:pPr marL="342900" indent="-342900">
              <a:lnSpc>
                <a:spcPct val="140000"/>
              </a:lnSpc>
              <a:buAutoNum type="arabicPeriod"/>
            </a:pPr>
            <a:endParaRPr lang="en-US" dirty="0"/>
          </a:p>
          <a:p>
            <a:pPr marL="342900" indent="-342900">
              <a:lnSpc>
                <a:spcPct val="140000"/>
              </a:lnSpc>
              <a:buAutoNum type="arabicPeriod"/>
            </a:pPr>
            <a:r>
              <a:rPr lang="en-US" dirty="0"/>
              <a:t>We demonstrate the usefulness of our tool through different use cases.</a:t>
            </a:r>
          </a:p>
          <a:p>
            <a:pPr>
              <a:lnSpc>
                <a:spcPct val="140000"/>
              </a:lnSpc>
            </a:pPr>
            <a:r>
              <a:rPr lang="en-US" dirty="0"/>
              <a:t> The purpose is to get users to </a:t>
            </a:r>
            <a:r>
              <a:rPr lang="en-US" b="1" dirty="0"/>
              <a:t>raise awareness</a:t>
            </a:r>
            <a:r>
              <a:rPr lang="en-US" dirty="0"/>
              <a:t>, be </a:t>
            </a:r>
            <a:r>
              <a:rPr lang="en-US" b="1" dirty="0"/>
              <a:t>prepared</a:t>
            </a:r>
            <a:r>
              <a:rPr lang="en-US" dirty="0"/>
              <a:t>, and therefore </a:t>
            </a:r>
            <a:r>
              <a:rPr lang="en-US" b="1" dirty="0"/>
              <a:t>alleviate</a:t>
            </a:r>
            <a:r>
              <a:rPr lang="en-US" dirty="0"/>
              <a:t> the existing problems.</a:t>
            </a:r>
            <a:endParaRPr lang="en-US" sz="2400" dirty="0"/>
          </a:p>
          <a:p>
            <a:endParaRPr lang="en-US" sz="2400" b="1" dirty="0"/>
          </a:p>
          <a:p>
            <a:endParaRPr lang="en-US" sz="2100" dirty="0"/>
          </a:p>
        </p:txBody>
      </p:sp>
      <p:sp>
        <p:nvSpPr>
          <p:cNvPr id="9" name="TextBox 8">
            <a:extLst>
              <a:ext uri="{FF2B5EF4-FFF2-40B4-BE49-F238E27FC236}">
                <a16:creationId xmlns:a16="http://schemas.microsoft.com/office/drawing/2014/main" id="{3A50C04D-BD68-184B-B6D5-00DA1BD868E5}"/>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15</a:t>
            </a:r>
          </a:p>
        </p:txBody>
      </p:sp>
    </p:spTree>
    <p:extLst>
      <p:ext uri="{BB962C8B-B14F-4D97-AF65-F5344CB8AC3E}">
        <p14:creationId xmlns:p14="http://schemas.microsoft.com/office/powerpoint/2010/main" val="510291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noChangeArrowheads="1"/>
          </p:cNvSpPr>
          <p:nvPr>
            <p:ph idx="1"/>
          </p:nvPr>
        </p:nvSpPr>
        <p:spPr>
          <a:xfrm>
            <a:off x="536961" y="1764709"/>
            <a:ext cx="8229600" cy="4525963"/>
          </a:xfrm>
        </p:spPr>
        <p:txBody>
          <a:bodyPr>
            <a:normAutofit/>
          </a:bodyPr>
          <a:lstStyle/>
          <a:p>
            <a:pPr algn="ctr" eaLnBrk="1" hangingPunct="1">
              <a:buFont typeface="Wingdings" charset="2"/>
              <a:buNone/>
            </a:pPr>
            <a:r>
              <a:rPr lang="en-US" altLang="en-US" dirty="0">
                <a:ea typeface="ＭＳ Ｐゴシック" charset="-128"/>
              </a:rPr>
              <a:t>Email: </a:t>
            </a:r>
            <a:r>
              <a:rPr lang="en-US" altLang="en-US" dirty="0" err="1">
                <a:ea typeface="ＭＳ Ｐゴシック" charset="-128"/>
              </a:rPr>
              <a:t>Tommy.Dang@ttu.edu</a:t>
            </a:r>
            <a:endParaRPr lang="en-US" altLang="en-US" dirty="0">
              <a:ea typeface="ＭＳ Ｐゴシック" charset="-128"/>
            </a:endParaRPr>
          </a:p>
        </p:txBody>
      </p:sp>
      <p:pic>
        <p:nvPicPr>
          <p:cNvPr id="8" name="Picture 6" descr="TTUtl_DblT_c2C.png"/>
          <p:cNvPicPr>
            <a:picLocks noChangeAspect="1"/>
          </p:cNvPicPr>
          <p:nvPr/>
        </p:nvPicPr>
        <p:blipFill>
          <a:blip r:embed="rId2"/>
          <a:srcRect/>
          <a:stretch>
            <a:fillRect/>
          </a:stretch>
        </p:blipFill>
        <p:spPr bwMode="auto">
          <a:xfrm>
            <a:off x="7970117" y="5628401"/>
            <a:ext cx="796444" cy="933043"/>
          </a:xfrm>
          <a:prstGeom prst="rect">
            <a:avLst/>
          </a:prstGeom>
          <a:noFill/>
          <a:ln w="9525">
            <a:noFill/>
            <a:miter lim="800000"/>
            <a:headEnd/>
            <a:tailEnd/>
          </a:ln>
        </p:spPr>
      </p:pic>
      <p:pic>
        <p:nvPicPr>
          <p:cNvPr id="4" name="Picture 3">
            <a:extLst>
              <a:ext uri="{FF2B5EF4-FFF2-40B4-BE49-F238E27FC236}">
                <a16:creationId xmlns:a16="http://schemas.microsoft.com/office/drawing/2014/main" id="{813D5820-EFF8-A84C-9F2F-A384A338354F}"/>
              </a:ext>
            </a:extLst>
          </p:cNvPr>
          <p:cNvPicPr>
            <a:picLocks noChangeAspect="1"/>
          </p:cNvPicPr>
          <p:nvPr/>
        </p:nvPicPr>
        <p:blipFill>
          <a:blip r:embed="rId3"/>
          <a:stretch>
            <a:fillRect/>
          </a:stretch>
        </p:blipFill>
        <p:spPr>
          <a:xfrm>
            <a:off x="0" y="2999931"/>
            <a:ext cx="9144000" cy="2282676"/>
          </a:xfrm>
          <a:prstGeom prst="rect">
            <a:avLst/>
          </a:prstGeom>
        </p:spPr>
      </p:pic>
      <p:sp>
        <p:nvSpPr>
          <p:cNvPr id="6" name="Rectangle 5">
            <a:extLst>
              <a:ext uri="{FF2B5EF4-FFF2-40B4-BE49-F238E27FC236}">
                <a16:creationId xmlns:a16="http://schemas.microsoft.com/office/drawing/2014/main" id="{019EC346-3D3B-1746-848E-CB7B2C3824E4}"/>
              </a:ext>
            </a:extLst>
          </p:cNvPr>
          <p:cNvSpPr/>
          <p:nvPr/>
        </p:nvSpPr>
        <p:spPr>
          <a:xfrm>
            <a:off x="117428" y="5824151"/>
            <a:ext cx="6206241" cy="369332"/>
          </a:xfrm>
          <a:prstGeom prst="rect">
            <a:avLst/>
          </a:prstGeom>
        </p:spPr>
        <p:txBody>
          <a:bodyPr wrap="square">
            <a:spAutoFit/>
          </a:bodyPr>
          <a:lstStyle/>
          <a:p>
            <a:r>
              <a:rPr lang="en-US" dirty="0"/>
              <a:t>Demo: </a:t>
            </a:r>
            <a:r>
              <a:rPr lang="en-US" dirty="0">
                <a:hlinkClick r:id="rId4"/>
              </a:rPr>
              <a:t>https://idatavisualizationlab.github.io/IoTNegViz/</a:t>
            </a:r>
            <a:endParaRPr lang="en-US" dirty="0"/>
          </a:p>
        </p:txBody>
      </p:sp>
      <p:sp>
        <p:nvSpPr>
          <p:cNvPr id="13" name="Rectangle 2">
            <a:extLst>
              <a:ext uri="{FF2B5EF4-FFF2-40B4-BE49-F238E27FC236}">
                <a16:creationId xmlns:a16="http://schemas.microsoft.com/office/drawing/2014/main" id="{1FBC3070-2566-274F-BDCA-D522FD84D31D}"/>
              </a:ext>
            </a:extLst>
          </p:cNvPr>
          <p:cNvSpPr txBox="1">
            <a:spLocks noChangeArrowheads="1"/>
          </p:cNvSpPr>
          <p:nvPr/>
        </p:nvSpPr>
        <p:spPr bwMode="auto">
          <a:xfrm>
            <a:off x="359936" y="4098"/>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Questions?</a:t>
            </a:r>
            <a:endParaRPr lang="en-US" dirty="0"/>
          </a:p>
        </p:txBody>
      </p:sp>
      <p:pic>
        <p:nvPicPr>
          <p:cNvPr id="12" name="Picture 11">
            <a:extLst>
              <a:ext uri="{FF2B5EF4-FFF2-40B4-BE49-F238E27FC236}">
                <a16:creationId xmlns:a16="http://schemas.microsoft.com/office/drawing/2014/main" id="{0D3138AE-245D-EE4B-AD17-2F96F959FBD4}"/>
              </a:ext>
            </a:extLst>
          </p:cNvPr>
          <p:cNvPicPr>
            <a:picLocks noChangeAspect="1"/>
          </p:cNvPicPr>
          <p:nvPr/>
        </p:nvPicPr>
        <p:blipFill>
          <a:blip r:embed="rId5"/>
          <a:stretch>
            <a:fillRect/>
          </a:stretch>
        </p:blipFill>
        <p:spPr>
          <a:xfrm>
            <a:off x="186864" y="6327274"/>
            <a:ext cx="796444" cy="410589"/>
          </a:xfrm>
          <a:prstGeom prst="rect">
            <a:avLst/>
          </a:prstGeom>
        </p:spPr>
      </p:pic>
      <p:sp>
        <p:nvSpPr>
          <p:cNvPr id="14" name="Rectangle 13">
            <a:extLst>
              <a:ext uri="{FF2B5EF4-FFF2-40B4-BE49-F238E27FC236}">
                <a16:creationId xmlns:a16="http://schemas.microsoft.com/office/drawing/2014/main" id="{95BC57B3-2D14-9E44-84A4-10F434AB33B7}"/>
              </a:ext>
            </a:extLst>
          </p:cNvPr>
          <p:cNvSpPr/>
          <p:nvPr/>
        </p:nvSpPr>
        <p:spPr>
          <a:xfrm>
            <a:off x="1002558" y="6453338"/>
            <a:ext cx="3655809" cy="369332"/>
          </a:xfrm>
          <a:prstGeom prst="rect">
            <a:avLst/>
          </a:prstGeom>
        </p:spPr>
        <p:txBody>
          <a:bodyPr wrap="none">
            <a:spAutoFit/>
          </a:bodyPr>
          <a:lstStyle/>
          <a:p>
            <a:r>
              <a:rPr lang="en-US" dirty="0">
                <a:solidFill>
                  <a:srgbClr val="C00000"/>
                </a:solidFill>
                <a:latin typeface="arial" panose="020B0604020202020204" pitchFamily="34" charset="0"/>
              </a:rPr>
              <a:t>interactive Data Visualization Lab </a:t>
            </a:r>
            <a:endParaRPr lang="en-US" dirty="0">
              <a:solidFill>
                <a:srgbClr val="C00000"/>
              </a:solidFill>
            </a:endParaRPr>
          </a:p>
        </p:txBody>
      </p:sp>
      <p:sp>
        <p:nvSpPr>
          <p:cNvPr id="16" name="TextBox 15">
            <a:extLst>
              <a:ext uri="{FF2B5EF4-FFF2-40B4-BE49-F238E27FC236}">
                <a16:creationId xmlns:a16="http://schemas.microsoft.com/office/drawing/2014/main" id="{5010D5A2-E701-5848-9CB2-9A60FA9465AB}"/>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16</a:t>
            </a:r>
          </a:p>
        </p:txBody>
      </p:sp>
    </p:spTree>
    <p:extLst>
      <p:ext uri="{BB962C8B-B14F-4D97-AF65-F5344CB8AC3E}">
        <p14:creationId xmlns:p14="http://schemas.microsoft.com/office/powerpoint/2010/main" val="170928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4294967295"/>
          </p:nvPr>
        </p:nvSpPr>
        <p:spPr>
          <a:xfrm>
            <a:off x="886566" y="1804898"/>
            <a:ext cx="8257434" cy="2545556"/>
          </a:xfrm>
          <a:prstGeom prst="rect">
            <a:avLst/>
          </a:prstGeom>
        </p:spPr>
        <p:txBody>
          <a:bodyPr>
            <a:noAutofit/>
          </a:bodyPr>
          <a:lstStyle/>
          <a:p>
            <a:pPr marL="385763" indent="-385763">
              <a:lnSpc>
                <a:spcPct val="170000"/>
              </a:lnSpc>
              <a:buFont typeface="+mj-lt"/>
              <a:buAutoNum type="arabicPeriod"/>
              <a:defRPr/>
            </a:pPr>
            <a:r>
              <a:rPr lang="en-US" sz="2800" dirty="0"/>
              <a:t>Introduction</a:t>
            </a:r>
          </a:p>
          <a:p>
            <a:pPr marL="385763" indent="-385763">
              <a:lnSpc>
                <a:spcPct val="170000"/>
              </a:lnSpc>
              <a:buFont typeface="+mj-lt"/>
              <a:buAutoNum type="arabicPeriod"/>
              <a:defRPr/>
            </a:pPr>
            <a:r>
              <a:rPr lang="en-US" sz="2800" dirty="0"/>
              <a:t>Related Work</a:t>
            </a:r>
          </a:p>
          <a:p>
            <a:pPr marL="385763" indent="-385763">
              <a:lnSpc>
                <a:spcPct val="170000"/>
              </a:lnSpc>
              <a:buFont typeface="+mj-lt"/>
              <a:buAutoNum type="arabicPeriod"/>
              <a:defRPr/>
            </a:pPr>
            <a:r>
              <a:rPr lang="en-US" sz="2800" dirty="0"/>
              <a:t>Visualization Architecture</a:t>
            </a:r>
          </a:p>
          <a:p>
            <a:pPr marL="385763" indent="-385763">
              <a:lnSpc>
                <a:spcPct val="170000"/>
              </a:lnSpc>
              <a:buFont typeface="+mj-lt"/>
              <a:buAutoNum type="arabicPeriod"/>
              <a:defRPr/>
            </a:pPr>
            <a:r>
              <a:rPr lang="en-US" sz="2800" dirty="0"/>
              <a:t>Case Study</a:t>
            </a:r>
          </a:p>
          <a:p>
            <a:pPr marL="385763" indent="-385763">
              <a:lnSpc>
                <a:spcPct val="170000"/>
              </a:lnSpc>
              <a:buFont typeface="+mj-lt"/>
              <a:buAutoNum type="arabicPeriod"/>
              <a:defRPr/>
            </a:pPr>
            <a:r>
              <a:rPr lang="en-US" sz="2800" dirty="0"/>
              <a:t>Conclusion</a:t>
            </a:r>
          </a:p>
          <a:p>
            <a:pPr marL="385763" indent="-385763">
              <a:lnSpc>
                <a:spcPct val="170000"/>
              </a:lnSpc>
              <a:buFont typeface="+mj-lt"/>
              <a:buAutoNum type="arabicPeriod"/>
              <a:defRPr/>
            </a:pPr>
            <a:endParaRPr lang="en-US" sz="2800" dirty="0"/>
          </a:p>
          <a:p>
            <a:pPr>
              <a:lnSpc>
                <a:spcPct val="170000"/>
              </a:lnSpc>
            </a:pPr>
            <a:endParaRPr lang="en-US" sz="2800" dirty="0"/>
          </a:p>
        </p:txBody>
      </p:sp>
      <p:sp>
        <p:nvSpPr>
          <p:cNvPr id="6" name="Rectangle 2">
            <a:extLst>
              <a:ext uri="{FF2B5EF4-FFF2-40B4-BE49-F238E27FC236}">
                <a16:creationId xmlns:a16="http://schemas.microsoft.com/office/drawing/2014/main" id="{602542D6-4558-244D-8D6E-C5CB56D9A464}"/>
              </a:ext>
            </a:extLst>
          </p:cNvPr>
          <p:cNvSpPr>
            <a:spLocks noGrp="1" noChangeArrowheads="1"/>
          </p:cNvSpPr>
          <p:nvPr>
            <p:ph type="title"/>
          </p:nvPr>
        </p:nvSpPr>
        <p:spPr>
          <a:xfrm>
            <a:off x="405303" y="0"/>
            <a:ext cx="7515225" cy="1143000"/>
          </a:xfrm>
        </p:spPr>
        <p:txBody>
          <a:bodyPr/>
          <a:lstStyle/>
          <a:p>
            <a:pPr eaLnBrk="1" hangingPunct="1">
              <a:defRPr/>
            </a:pPr>
            <a:r>
              <a:rPr lang="en-US" altLang="en-US" sz="3000" b="1" dirty="0">
                <a:effectLst>
                  <a:outerShdw blurRad="38100" dist="38100" dir="2700000" algn="tl">
                    <a:srgbClr val="C0C0C0"/>
                  </a:outerShdw>
                </a:effectLst>
              </a:rPr>
              <a:t>Outline</a:t>
            </a:r>
          </a:p>
        </p:txBody>
      </p:sp>
      <p:sp>
        <p:nvSpPr>
          <p:cNvPr id="7" name="TextBox 6">
            <a:extLst>
              <a:ext uri="{FF2B5EF4-FFF2-40B4-BE49-F238E27FC236}">
                <a16:creationId xmlns:a16="http://schemas.microsoft.com/office/drawing/2014/main" id="{D17820DC-0BBA-CF48-AD2B-5F7CD61CA4A9}"/>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2</a:t>
            </a:r>
          </a:p>
        </p:txBody>
      </p:sp>
    </p:spTree>
    <p:extLst>
      <p:ext uri="{BB962C8B-B14F-4D97-AF65-F5344CB8AC3E}">
        <p14:creationId xmlns:p14="http://schemas.microsoft.com/office/powerpoint/2010/main" val="1585000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ounded Rectangle 276">
            <a:extLst>
              <a:ext uri="{FF2B5EF4-FFF2-40B4-BE49-F238E27FC236}">
                <a16:creationId xmlns:a16="http://schemas.microsoft.com/office/drawing/2014/main" id="{E57B32BB-EB9A-4548-AD1F-D4D2E4EDDEB6}"/>
              </a:ext>
            </a:extLst>
          </p:cNvPr>
          <p:cNvSpPr/>
          <p:nvPr/>
        </p:nvSpPr>
        <p:spPr>
          <a:xfrm>
            <a:off x="274390" y="1737962"/>
            <a:ext cx="2268639" cy="3068204"/>
          </a:xfrm>
          <a:prstGeom prst="roundRect">
            <a:avLst>
              <a:gd name="adj" fmla="val 7161"/>
            </a:avLst>
          </a:prstGeom>
          <a:gradFill>
            <a:gsLst>
              <a:gs pos="0">
                <a:schemeClr val="bg1">
                  <a:lumMod val="75000"/>
                </a:schemeClr>
              </a:gs>
              <a:gs pos="100000">
                <a:schemeClr val="bg1">
                  <a:lumMod val="31000"/>
                  <a:lumOff val="69000"/>
                </a:schemeClr>
              </a:gs>
            </a:gsLst>
          </a:grad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053" name="Rectangle 2052">
            <a:extLst>
              <a:ext uri="{FF2B5EF4-FFF2-40B4-BE49-F238E27FC236}">
                <a16:creationId xmlns:a16="http://schemas.microsoft.com/office/drawing/2014/main" id="{C231A06A-1E65-4C47-B1FB-288BA96A5437}"/>
              </a:ext>
            </a:extLst>
          </p:cNvPr>
          <p:cNvSpPr/>
          <p:nvPr/>
        </p:nvSpPr>
        <p:spPr>
          <a:xfrm>
            <a:off x="5374018" y="1407085"/>
            <a:ext cx="211622" cy="1712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nvGrpSpPr>
          <p:cNvPr id="231" name="Group 230">
            <a:extLst>
              <a:ext uri="{FF2B5EF4-FFF2-40B4-BE49-F238E27FC236}">
                <a16:creationId xmlns:a16="http://schemas.microsoft.com/office/drawing/2014/main" id="{AF65FD95-D282-E544-9ACB-ABCCAD7F5FCA}"/>
              </a:ext>
            </a:extLst>
          </p:cNvPr>
          <p:cNvGrpSpPr/>
          <p:nvPr/>
        </p:nvGrpSpPr>
        <p:grpSpPr>
          <a:xfrm>
            <a:off x="445336" y="1769480"/>
            <a:ext cx="1857137" cy="733340"/>
            <a:chOff x="383215" y="2452293"/>
            <a:chExt cx="1857137" cy="733340"/>
          </a:xfrm>
        </p:grpSpPr>
        <p:grpSp>
          <p:nvGrpSpPr>
            <p:cNvPr id="228" name="Group 227">
              <a:extLst>
                <a:ext uri="{FF2B5EF4-FFF2-40B4-BE49-F238E27FC236}">
                  <a16:creationId xmlns:a16="http://schemas.microsoft.com/office/drawing/2014/main" id="{AAB1FEF9-96CF-4A41-AB6B-3DB5A96F1D25}"/>
                </a:ext>
              </a:extLst>
            </p:cNvPr>
            <p:cNvGrpSpPr/>
            <p:nvPr/>
          </p:nvGrpSpPr>
          <p:grpSpPr>
            <a:xfrm>
              <a:off x="383215" y="2452293"/>
              <a:ext cx="1857137" cy="733340"/>
              <a:chOff x="470425" y="1831146"/>
              <a:chExt cx="1857137" cy="733340"/>
            </a:xfrm>
          </p:grpSpPr>
          <p:sp>
            <p:nvSpPr>
              <p:cNvPr id="2097" name="Rounded Rectangle 2096">
                <a:extLst>
                  <a:ext uri="{FF2B5EF4-FFF2-40B4-BE49-F238E27FC236}">
                    <a16:creationId xmlns:a16="http://schemas.microsoft.com/office/drawing/2014/main" id="{A0AFE141-3947-D840-B5B1-1E11A707E556}"/>
                  </a:ext>
                </a:extLst>
              </p:cNvPr>
              <p:cNvSpPr/>
              <p:nvPr/>
            </p:nvSpPr>
            <p:spPr>
              <a:xfrm>
                <a:off x="493610" y="1969216"/>
                <a:ext cx="1833952" cy="482460"/>
              </a:xfrm>
              <a:prstGeom prst="roundRect">
                <a:avLst/>
              </a:prstGeom>
              <a:solidFill>
                <a:srgbClr val="0070C0">
                  <a:alpha val="68000"/>
                </a:srgbClr>
              </a:solidFill>
              <a:ln>
                <a:noFill/>
              </a:ln>
              <a:effectLst>
                <a:outerShdw blurRad="40000" dist="23000" dir="5400000" sx="1000" sy="1000" rotWithShape="0">
                  <a:schemeClr val="tx1">
                    <a:lumMod val="50000"/>
                    <a:lumOff val="50000"/>
                    <a:alpha val="35000"/>
                  </a:scheme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F4FC524-56AB-FB46-A918-C1E50DF93D98}"/>
                  </a:ext>
                </a:extLst>
              </p:cNvPr>
              <p:cNvPicPr>
                <a:picLocks noChangeAspect="1"/>
              </p:cNvPicPr>
              <p:nvPr/>
            </p:nvPicPr>
            <p:blipFill>
              <a:blip r:embed="rId3"/>
              <a:stretch>
                <a:fillRect/>
              </a:stretch>
            </p:blipFill>
            <p:spPr>
              <a:xfrm>
                <a:off x="470425" y="1831146"/>
                <a:ext cx="733340" cy="733340"/>
              </a:xfrm>
              <a:prstGeom prst="rect">
                <a:avLst/>
              </a:prstGeom>
            </p:spPr>
          </p:pic>
          <p:grpSp>
            <p:nvGrpSpPr>
              <p:cNvPr id="2093" name="Group 2092">
                <a:extLst>
                  <a:ext uri="{FF2B5EF4-FFF2-40B4-BE49-F238E27FC236}">
                    <a16:creationId xmlns:a16="http://schemas.microsoft.com/office/drawing/2014/main" id="{BC356052-ECC9-CA40-B3AA-C1C4CF8029D6}"/>
                  </a:ext>
                </a:extLst>
              </p:cNvPr>
              <p:cNvGrpSpPr/>
              <p:nvPr/>
            </p:nvGrpSpPr>
            <p:grpSpPr>
              <a:xfrm rot="21130254">
                <a:off x="1269047" y="2021747"/>
                <a:ext cx="385491" cy="380186"/>
                <a:chOff x="3322976" y="4509286"/>
                <a:chExt cx="287416" cy="275144"/>
              </a:xfrm>
            </p:grpSpPr>
            <p:grpSp>
              <p:nvGrpSpPr>
                <p:cNvPr id="2090" name="Group 2089">
                  <a:extLst>
                    <a:ext uri="{FF2B5EF4-FFF2-40B4-BE49-F238E27FC236}">
                      <a16:creationId xmlns:a16="http://schemas.microsoft.com/office/drawing/2014/main" id="{DEFA8D93-FBA7-774F-BB30-CEC0DE7D0B8E}"/>
                    </a:ext>
                  </a:extLst>
                </p:cNvPr>
                <p:cNvGrpSpPr/>
                <p:nvPr/>
              </p:nvGrpSpPr>
              <p:grpSpPr>
                <a:xfrm>
                  <a:off x="3322976" y="4509286"/>
                  <a:ext cx="287416" cy="275144"/>
                  <a:chOff x="3322976" y="4509286"/>
                  <a:chExt cx="287416" cy="275144"/>
                </a:xfrm>
              </p:grpSpPr>
              <p:sp>
                <p:nvSpPr>
                  <p:cNvPr id="2063" name="Arc 2062">
                    <a:extLst>
                      <a:ext uri="{FF2B5EF4-FFF2-40B4-BE49-F238E27FC236}">
                        <a16:creationId xmlns:a16="http://schemas.microsoft.com/office/drawing/2014/main" id="{C76A6D35-D886-5A42-B0C8-7729CF0A8473}"/>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3B8EB217-866F-494E-8C69-B8E03CE40298}"/>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2074" name="Group 2073">
                    <a:extLst>
                      <a:ext uri="{FF2B5EF4-FFF2-40B4-BE49-F238E27FC236}">
                        <a16:creationId xmlns:a16="http://schemas.microsoft.com/office/drawing/2014/main" id="{34BA87D1-E87B-5843-A155-A92497D9BCE5}"/>
                      </a:ext>
                    </a:extLst>
                  </p:cNvPr>
                  <p:cNvGrpSpPr/>
                  <p:nvPr/>
                </p:nvGrpSpPr>
                <p:grpSpPr>
                  <a:xfrm rot="2362663">
                    <a:off x="3334564" y="4538863"/>
                    <a:ext cx="61930" cy="33968"/>
                    <a:chOff x="4681291" y="2182174"/>
                    <a:chExt cx="61930" cy="33968"/>
                  </a:xfrm>
                </p:grpSpPr>
                <p:cxnSp>
                  <p:nvCxnSpPr>
                    <p:cNvPr id="2068" name="Straight Connector 2067">
                      <a:extLst>
                        <a:ext uri="{FF2B5EF4-FFF2-40B4-BE49-F238E27FC236}">
                          <a16:creationId xmlns:a16="http://schemas.microsoft.com/office/drawing/2014/main" id="{001667F0-8A6B-2548-B9A7-713A2105D588}"/>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8FC4DDA-F523-2E47-B3BA-94081A0C4CA5}"/>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94" name="Group 93">
                    <a:extLst>
                      <a:ext uri="{FF2B5EF4-FFF2-40B4-BE49-F238E27FC236}">
                        <a16:creationId xmlns:a16="http://schemas.microsoft.com/office/drawing/2014/main" id="{3A492CAB-84DE-7040-A95F-E62D6BD9F1E6}"/>
                      </a:ext>
                    </a:extLst>
                  </p:cNvPr>
                  <p:cNvGrpSpPr/>
                  <p:nvPr/>
                </p:nvGrpSpPr>
                <p:grpSpPr>
                  <a:xfrm rot="13384260">
                    <a:off x="3526548" y="4723851"/>
                    <a:ext cx="61929" cy="33968"/>
                    <a:chOff x="4690243" y="2183115"/>
                    <a:chExt cx="61929" cy="33968"/>
                  </a:xfrm>
                </p:grpSpPr>
                <p:cxnSp>
                  <p:nvCxnSpPr>
                    <p:cNvPr id="95" name="Straight Connector 94">
                      <a:extLst>
                        <a:ext uri="{FF2B5EF4-FFF2-40B4-BE49-F238E27FC236}">
                          <a16:creationId xmlns:a16="http://schemas.microsoft.com/office/drawing/2014/main" id="{EDA56DA7-CCB9-C64D-BBFA-4D7BD7B92FD1}"/>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3E7B540-7451-BD42-8027-0403A977C92C}"/>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2081" name="Picture 2080">
                  <a:extLst>
                    <a:ext uri="{FF2B5EF4-FFF2-40B4-BE49-F238E27FC236}">
                      <a16:creationId xmlns:a16="http://schemas.microsoft.com/office/drawing/2014/main" id="{52E12AB2-BEB9-3440-8D12-61EC74595253}"/>
                    </a:ext>
                  </a:extLst>
                </p:cNvPr>
                <p:cNvPicPr>
                  <a:picLocks noChangeAspect="1"/>
                </p:cNvPicPr>
                <p:nvPr/>
              </p:nvPicPr>
              <p:blipFill>
                <a:blip r:embed="rId4"/>
                <a:stretch>
                  <a:fillRect/>
                </a:stretch>
              </p:blipFill>
              <p:spPr>
                <a:xfrm rot="20907790">
                  <a:off x="3332867" y="4510139"/>
                  <a:ext cx="260757" cy="260757"/>
                </a:xfrm>
                <a:prstGeom prst="rect">
                  <a:avLst/>
                </a:prstGeom>
              </p:spPr>
            </p:pic>
          </p:grpSp>
        </p:grpSp>
        <p:grpSp>
          <p:nvGrpSpPr>
            <p:cNvPr id="2095" name="Group 2094">
              <a:extLst>
                <a:ext uri="{FF2B5EF4-FFF2-40B4-BE49-F238E27FC236}">
                  <a16:creationId xmlns:a16="http://schemas.microsoft.com/office/drawing/2014/main" id="{C42B4F1C-7107-FB48-9883-9F662E4C4CED}"/>
                </a:ext>
              </a:extLst>
            </p:cNvPr>
            <p:cNvGrpSpPr/>
            <p:nvPr/>
          </p:nvGrpSpPr>
          <p:grpSpPr>
            <a:xfrm>
              <a:off x="1763783" y="2721254"/>
              <a:ext cx="352578" cy="237154"/>
              <a:chOff x="4032752" y="5179667"/>
              <a:chExt cx="352578" cy="237154"/>
            </a:xfrm>
          </p:grpSpPr>
          <p:sp>
            <p:nvSpPr>
              <p:cNvPr id="40" name="Left Arrow 39">
                <a:extLst>
                  <a:ext uri="{FF2B5EF4-FFF2-40B4-BE49-F238E27FC236}">
                    <a16:creationId xmlns:a16="http://schemas.microsoft.com/office/drawing/2014/main" id="{3AA5B138-3E5B-5043-B2EC-A3890D72267E}"/>
                  </a:ext>
                </a:extLst>
              </p:cNvPr>
              <p:cNvSpPr/>
              <p:nvPr/>
            </p:nvSpPr>
            <p:spPr>
              <a:xfrm rot="18951442" flipH="1">
                <a:off x="4032752" y="5179667"/>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162" name="Left Arrow 161">
                <a:extLst>
                  <a:ext uri="{FF2B5EF4-FFF2-40B4-BE49-F238E27FC236}">
                    <a16:creationId xmlns:a16="http://schemas.microsoft.com/office/drawing/2014/main" id="{D6A5DC0C-6067-D846-9938-FB0C8BCA7485}"/>
                  </a:ext>
                </a:extLst>
              </p:cNvPr>
              <p:cNvSpPr/>
              <p:nvPr/>
            </p:nvSpPr>
            <p:spPr>
              <a:xfrm rot="8106200" flipH="1">
                <a:off x="4075813" y="530381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grpSp>
      <p:grpSp>
        <p:nvGrpSpPr>
          <p:cNvPr id="89" name="Group 88">
            <a:extLst>
              <a:ext uri="{FF2B5EF4-FFF2-40B4-BE49-F238E27FC236}">
                <a16:creationId xmlns:a16="http://schemas.microsoft.com/office/drawing/2014/main" id="{DE9A2493-2C70-A545-9AE1-C73ACB1D1436}"/>
              </a:ext>
            </a:extLst>
          </p:cNvPr>
          <p:cNvGrpSpPr/>
          <p:nvPr/>
        </p:nvGrpSpPr>
        <p:grpSpPr>
          <a:xfrm>
            <a:off x="3344290" y="1688847"/>
            <a:ext cx="1406154" cy="2720614"/>
            <a:chOff x="3293112" y="2120410"/>
            <a:chExt cx="1406154" cy="2059704"/>
          </a:xfrm>
        </p:grpSpPr>
        <p:sp>
          <p:nvSpPr>
            <p:cNvPr id="252" name="Rounded Rectangle 251">
              <a:extLst>
                <a:ext uri="{FF2B5EF4-FFF2-40B4-BE49-F238E27FC236}">
                  <a16:creationId xmlns:a16="http://schemas.microsoft.com/office/drawing/2014/main" id="{AB8BE1F8-7904-324D-873C-67750760B356}"/>
                </a:ext>
              </a:extLst>
            </p:cNvPr>
            <p:cNvSpPr/>
            <p:nvPr/>
          </p:nvSpPr>
          <p:spPr>
            <a:xfrm>
              <a:off x="3299176" y="2587150"/>
              <a:ext cx="1400090" cy="1592964"/>
            </a:xfrm>
            <a:prstGeom prst="roundRect">
              <a:avLst/>
            </a:prstGeom>
            <a:gradFill>
              <a:gsLst>
                <a:gs pos="0">
                  <a:schemeClr val="bg1">
                    <a:lumMod val="75000"/>
                  </a:schemeClr>
                </a:gs>
                <a:gs pos="100000">
                  <a:schemeClr val="bg1">
                    <a:lumMod val="31000"/>
                    <a:lumOff val="69000"/>
                  </a:schemeClr>
                </a:gs>
              </a:gsLst>
            </a:gradFill>
            <a:ln w="127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03" name="Rectangle 2102">
              <a:extLst>
                <a:ext uri="{FF2B5EF4-FFF2-40B4-BE49-F238E27FC236}">
                  <a16:creationId xmlns:a16="http://schemas.microsoft.com/office/drawing/2014/main" id="{BF1CA0CC-41B1-C34E-B101-AAC51BD40F55}"/>
                </a:ext>
              </a:extLst>
            </p:cNvPr>
            <p:cNvSpPr/>
            <p:nvPr/>
          </p:nvSpPr>
          <p:spPr>
            <a:xfrm>
              <a:off x="3293112" y="2120410"/>
              <a:ext cx="1406154" cy="323165"/>
            </a:xfrm>
            <a:prstGeom prst="rect">
              <a:avLst/>
            </a:prstGeom>
          </p:spPr>
          <p:txBody>
            <a:bodyPr wrap="none">
              <a:spAutoFit/>
            </a:bodyPr>
            <a:lstStyle/>
            <a:p>
              <a:pPr algn="ctr"/>
              <a:r>
                <a:rPr lang="en-US" sz="1500" dirty="0"/>
                <a:t>Local Network</a:t>
              </a:r>
            </a:p>
          </p:txBody>
        </p:sp>
      </p:grpSp>
      <p:sp>
        <p:nvSpPr>
          <p:cNvPr id="232" name="Rounded Rectangle 231">
            <a:extLst>
              <a:ext uri="{FF2B5EF4-FFF2-40B4-BE49-F238E27FC236}">
                <a16:creationId xmlns:a16="http://schemas.microsoft.com/office/drawing/2014/main" id="{C315CBCA-CE14-BE4D-981C-26B9BCBBB7A2}"/>
              </a:ext>
            </a:extLst>
          </p:cNvPr>
          <p:cNvSpPr/>
          <p:nvPr/>
        </p:nvSpPr>
        <p:spPr>
          <a:xfrm>
            <a:off x="7280704" y="2305353"/>
            <a:ext cx="1525089" cy="2045168"/>
          </a:xfrm>
          <a:prstGeom prst="roundRect">
            <a:avLst/>
          </a:prstGeom>
          <a:gradFill>
            <a:gsLst>
              <a:gs pos="0">
                <a:schemeClr val="bg1">
                  <a:lumMod val="75000"/>
                </a:schemeClr>
              </a:gs>
              <a:gs pos="100000">
                <a:schemeClr val="bg1">
                  <a:lumMod val="31000"/>
                  <a:lumOff val="69000"/>
                </a:schemeClr>
              </a:gs>
            </a:gsLst>
          </a:gradFill>
          <a:ln w="127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3" name="Rectangle 232">
            <a:extLst>
              <a:ext uri="{FF2B5EF4-FFF2-40B4-BE49-F238E27FC236}">
                <a16:creationId xmlns:a16="http://schemas.microsoft.com/office/drawing/2014/main" id="{368A4A08-A7C0-A649-B2E9-A8240D28BBCF}"/>
              </a:ext>
            </a:extLst>
          </p:cNvPr>
          <p:cNvSpPr/>
          <p:nvPr/>
        </p:nvSpPr>
        <p:spPr>
          <a:xfrm>
            <a:off x="7156387" y="1696981"/>
            <a:ext cx="1790875" cy="323165"/>
          </a:xfrm>
          <a:prstGeom prst="rect">
            <a:avLst/>
          </a:prstGeom>
        </p:spPr>
        <p:txBody>
          <a:bodyPr wrap="none">
            <a:spAutoFit/>
          </a:bodyPr>
          <a:lstStyle/>
          <a:p>
            <a:pPr algn="ctr"/>
            <a:r>
              <a:rPr lang="en-US" sz="1500" dirty="0"/>
              <a:t>Back-end Services</a:t>
            </a:r>
          </a:p>
        </p:txBody>
      </p:sp>
      <p:pic>
        <p:nvPicPr>
          <p:cNvPr id="2109" name="Graphic 2108" descr="Smart Phone">
            <a:extLst>
              <a:ext uri="{FF2B5EF4-FFF2-40B4-BE49-F238E27FC236}">
                <a16:creationId xmlns:a16="http://schemas.microsoft.com/office/drawing/2014/main" id="{4848E6D9-6FD0-D141-B7C5-733AC0267C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7021" y="3583269"/>
            <a:ext cx="448315" cy="474595"/>
          </a:xfrm>
          <a:prstGeom prst="rect">
            <a:avLst/>
          </a:prstGeom>
        </p:spPr>
      </p:pic>
      <p:sp>
        <p:nvSpPr>
          <p:cNvPr id="64" name="Can 63">
            <a:extLst>
              <a:ext uri="{FF2B5EF4-FFF2-40B4-BE49-F238E27FC236}">
                <a16:creationId xmlns:a16="http://schemas.microsoft.com/office/drawing/2014/main" id="{1D00610F-761C-8E4B-8308-B90720518EBA}"/>
              </a:ext>
            </a:extLst>
          </p:cNvPr>
          <p:cNvSpPr/>
          <p:nvPr/>
        </p:nvSpPr>
        <p:spPr>
          <a:xfrm>
            <a:off x="8081164" y="2793492"/>
            <a:ext cx="469575" cy="363656"/>
          </a:xfrm>
          <a:prstGeom prst="can">
            <a:avLst/>
          </a:prstGeom>
          <a:solidFill>
            <a:srgbClr val="0070C0"/>
          </a:solidFill>
          <a:ln>
            <a:noFill/>
          </a:ln>
          <a:effectLst>
            <a:outerShdw blurRad="1524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A8056F85-131B-DE4C-8785-DC9C449C5D9C}"/>
              </a:ext>
            </a:extLst>
          </p:cNvPr>
          <p:cNvSpPr/>
          <p:nvPr/>
        </p:nvSpPr>
        <p:spPr>
          <a:xfrm>
            <a:off x="7647405" y="2503080"/>
            <a:ext cx="391690" cy="654068"/>
          </a:xfrm>
          <a:custGeom>
            <a:avLst/>
            <a:gdLst>
              <a:gd name="connsiteX0" fmla="*/ 259818 w 325300"/>
              <a:gd name="connsiteY0" fmla="*/ 211369 h 560623"/>
              <a:gd name="connsiteX1" fmla="*/ 66023 w 325300"/>
              <a:gd name="connsiteY1" fmla="*/ 211369 h 560623"/>
              <a:gd name="connsiteX2" fmla="*/ 66023 w 325300"/>
              <a:gd name="connsiteY2" fmla="*/ 169842 h 560623"/>
              <a:gd name="connsiteX3" fmla="*/ 259818 w 325300"/>
              <a:gd name="connsiteY3" fmla="*/ 169842 h 560623"/>
              <a:gd name="connsiteX4" fmla="*/ 259818 w 325300"/>
              <a:gd name="connsiteY4" fmla="*/ 211369 h 560623"/>
              <a:gd name="connsiteX5" fmla="*/ 218291 w 325300"/>
              <a:gd name="connsiteY5" fmla="*/ 280582 h 560623"/>
              <a:gd name="connsiteX6" fmla="*/ 111011 w 325300"/>
              <a:gd name="connsiteY6" fmla="*/ 280582 h 560623"/>
              <a:gd name="connsiteX7" fmla="*/ 111011 w 325300"/>
              <a:gd name="connsiteY7" fmla="*/ 252897 h 560623"/>
              <a:gd name="connsiteX8" fmla="*/ 218291 w 325300"/>
              <a:gd name="connsiteY8" fmla="*/ 252897 h 560623"/>
              <a:gd name="connsiteX9" fmla="*/ 218291 w 325300"/>
              <a:gd name="connsiteY9" fmla="*/ 280582 h 560623"/>
              <a:gd name="connsiteX10" fmla="*/ 294425 w 325300"/>
              <a:gd name="connsiteY10" fmla="*/ 3731 h 560623"/>
              <a:gd name="connsiteX11" fmla="*/ 3731 w 325300"/>
              <a:gd name="connsiteY11" fmla="*/ 5115 h 560623"/>
              <a:gd name="connsiteX12" fmla="*/ 3731 w 325300"/>
              <a:gd name="connsiteY12" fmla="*/ 557434 h 560623"/>
              <a:gd name="connsiteX13" fmla="*/ 294425 w 325300"/>
              <a:gd name="connsiteY13" fmla="*/ 557434 h 560623"/>
              <a:gd name="connsiteX14" fmla="*/ 322110 w 325300"/>
              <a:gd name="connsiteY14" fmla="*/ 529748 h 560623"/>
              <a:gd name="connsiteX15" fmla="*/ 322110 w 325300"/>
              <a:gd name="connsiteY15" fmla="*/ 31416 h 560623"/>
              <a:gd name="connsiteX16" fmla="*/ 294425 w 325300"/>
              <a:gd name="connsiteY16" fmla="*/ 3731 h 56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5300" h="560623">
                <a:moveTo>
                  <a:pt x="259818" y="211369"/>
                </a:moveTo>
                <a:lnTo>
                  <a:pt x="66023" y="211369"/>
                </a:lnTo>
                <a:lnTo>
                  <a:pt x="66023" y="169842"/>
                </a:lnTo>
                <a:lnTo>
                  <a:pt x="259818" y="169842"/>
                </a:lnTo>
                <a:lnTo>
                  <a:pt x="259818" y="211369"/>
                </a:lnTo>
                <a:close/>
                <a:moveTo>
                  <a:pt x="218291" y="280582"/>
                </a:moveTo>
                <a:lnTo>
                  <a:pt x="111011" y="280582"/>
                </a:lnTo>
                <a:lnTo>
                  <a:pt x="111011" y="252897"/>
                </a:lnTo>
                <a:lnTo>
                  <a:pt x="218291" y="252897"/>
                </a:lnTo>
                <a:lnTo>
                  <a:pt x="218291" y="280582"/>
                </a:lnTo>
                <a:close/>
                <a:moveTo>
                  <a:pt x="294425" y="3731"/>
                </a:moveTo>
                <a:lnTo>
                  <a:pt x="3731" y="5115"/>
                </a:lnTo>
                <a:lnTo>
                  <a:pt x="3731" y="557434"/>
                </a:lnTo>
                <a:lnTo>
                  <a:pt x="294425" y="557434"/>
                </a:lnTo>
                <a:cubicBezTo>
                  <a:pt x="309652" y="557434"/>
                  <a:pt x="322110" y="544975"/>
                  <a:pt x="322110" y="529748"/>
                </a:cubicBezTo>
                <a:lnTo>
                  <a:pt x="322110" y="31416"/>
                </a:lnTo>
                <a:cubicBezTo>
                  <a:pt x="322110" y="16189"/>
                  <a:pt x="309652" y="3731"/>
                  <a:pt x="294425" y="3731"/>
                </a:cubicBezTo>
                <a:close/>
              </a:path>
            </a:pathLst>
          </a:custGeom>
          <a:solidFill>
            <a:srgbClr val="0070C0"/>
          </a:solidFill>
          <a:ln>
            <a:noFill/>
          </a:ln>
          <a:effectLst>
            <a:outerShdw blurRad="1524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265" name="Rounded Rectangle 264">
            <a:extLst>
              <a:ext uri="{FF2B5EF4-FFF2-40B4-BE49-F238E27FC236}">
                <a16:creationId xmlns:a16="http://schemas.microsoft.com/office/drawing/2014/main" id="{6C78FC69-6D05-F24E-B3F2-D82A3DED5E05}"/>
              </a:ext>
            </a:extLst>
          </p:cNvPr>
          <p:cNvSpPr/>
          <p:nvPr/>
        </p:nvSpPr>
        <p:spPr>
          <a:xfrm>
            <a:off x="5246508" y="2460714"/>
            <a:ext cx="1698517" cy="1662366"/>
          </a:xfrm>
          <a:prstGeom prst="roundRect">
            <a:avLst/>
          </a:prstGeom>
          <a:gradFill>
            <a:gsLst>
              <a:gs pos="0">
                <a:schemeClr val="bg1">
                  <a:lumMod val="75000"/>
                </a:schemeClr>
              </a:gs>
              <a:gs pos="100000">
                <a:schemeClr val="bg1">
                  <a:lumMod val="31000"/>
                  <a:lumOff val="69000"/>
                </a:schemeClr>
              </a:gs>
            </a:gsLst>
          </a:gradFill>
          <a:ln w="127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68" name="Rectangle 267">
            <a:extLst>
              <a:ext uri="{FF2B5EF4-FFF2-40B4-BE49-F238E27FC236}">
                <a16:creationId xmlns:a16="http://schemas.microsoft.com/office/drawing/2014/main" id="{9D272524-ACAB-FB48-A95B-F9C90E3F7074}"/>
              </a:ext>
            </a:extLst>
          </p:cNvPr>
          <p:cNvSpPr/>
          <p:nvPr/>
        </p:nvSpPr>
        <p:spPr>
          <a:xfrm>
            <a:off x="5388730" y="1682811"/>
            <a:ext cx="1221810" cy="323164"/>
          </a:xfrm>
          <a:prstGeom prst="rect">
            <a:avLst/>
          </a:prstGeom>
        </p:spPr>
        <p:txBody>
          <a:bodyPr wrap="none">
            <a:spAutoFit/>
          </a:bodyPr>
          <a:lstStyle/>
          <a:p>
            <a:pPr algn="ctr"/>
            <a:r>
              <a:rPr lang="en-US" sz="1500" dirty="0"/>
              <a:t>The Internet</a:t>
            </a:r>
          </a:p>
        </p:txBody>
      </p:sp>
      <p:sp>
        <p:nvSpPr>
          <p:cNvPr id="82" name="Arc 81">
            <a:extLst>
              <a:ext uri="{FF2B5EF4-FFF2-40B4-BE49-F238E27FC236}">
                <a16:creationId xmlns:a16="http://schemas.microsoft.com/office/drawing/2014/main" id="{32E4CF5E-C1EF-C042-80CF-73433CE3542B}"/>
              </a:ext>
            </a:extLst>
          </p:cNvPr>
          <p:cNvSpPr/>
          <p:nvPr/>
        </p:nvSpPr>
        <p:spPr>
          <a:xfrm rot="10800000">
            <a:off x="6275882" y="3007818"/>
            <a:ext cx="2637982" cy="778599"/>
          </a:xfrm>
          <a:prstGeom prst="arc">
            <a:avLst>
              <a:gd name="adj1" fmla="val 16200000"/>
              <a:gd name="adj2" fmla="val 5130859"/>
            </a:avLst>
          </a:prstGeom>
          <a:noFill/>
          <a:ln w="44450" cap="rnd">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Graphic 85" descr="Monitor">
            <a:extLst>
              <a:ext uri="{FF2B5EF4-FFF2-40B4-BE49-F238E27FC236}">
                <a16:creationId xmlns:a16="http://schemas.microsoft.com/office/drawing/2014/main" id="{246CF5B4-8B0E-F848-A857-40FE3BC298E7}"/>
              </a:ext>
            </a:extLst>
          </p:cNvPr>
          <p:cNvSpPr/>
          <p:nvPr/>
        </p:nvSpPr>
        <p:spPr>
          <a:xfrm>
            <a:off x="8012055" y="3691722"/>
            <a:ext cx="402684" cy="366142"/>
          </a:xfrm>
          <a:custGeom>
            <a:avLst/>
            <a:gdLst>
              <a:gd name="connsiteX0" fmla="*/ 711994 w 771525"/>
              <a:gd name="connsiteY0" fmla="*/ 483394 h 657225"/>
              <a:gd name="connsiteX1" fmla="*/ 64294 w 771525"/>
              <a:gd name="connsiteY1" fmla="*/ 483394 h 657225"/>
              <a:gd name="connsiteX2" fmla="*/ 64294 w 771525"/>
              <a:gd name="connsiteY2" fmla="*/ 64294 h 657225"/>
              <a:gd name="connsiteX3" fmla="*/ 711994 w 771525"/>
              <a:gd name="connsiteY3" fmla="*/ 64294 h 657225"/>
              <a:gd name="connsiteX4" fmla="*/ 711994 w 771525"/>
              <a:gd name="connsiteY4" fmla="*/ 483394 h 657225"/>
              <a:gd name="connsiteX5" fmla="*/ 731044 w 771525"/>
              <a:gd name="connsiteY5" fmla="*/ 7144 h 657225"/>
              <a:gd name="connsiteX6" fmla="*/ 45244 w 771525"/>
              <a:gd name="connsiteY6" fmla="*/ 7144 h 657225"/>
              <a:gd name="connsiteX7" fmla="*/ 7144 w 771525"/>
              <a:gd name="connsiteY7" fmla="*/ 45244 h 657225"/>
              <a:gd name="connsiteX8" fmla="*/ 7144 w 771525"/>
              <a:gd name="connsiteY8" fmla="*/ 502444 h 657225"/>
              <a:gd name="connsiteX9" fmla="*/ 45244 w 771525"/>
              <a:gd name="connsiteY9" fmla="*/ 540544 h 657225"/>
              <a:gd name="connsiteX10" fmla="*/ 311944 w 771525"/>
              <a:gd name="connsiteY10" fmla="*/ 540544 h 657225"/>
              <a:gd name="connsiteX11" fmla="*/ 311944 w 771525"/>
              <a:gd name="connsiteY11" fmla="*/ 597694 h 657225"/>
              <a:gd name="connsiteX12" fmla="*/ 216694 w 771525"/>
              <a:gd name="connsiteY12" fmla="*/ 597694 h 657225"/>
              <a:gd name="connsiteX13" fmla="*/ 216694 w 771525"/>
              <a:gd name="connsiteY13" fmla="*/ 654844 h 657225"/>
              <a:gd name="connsiteX14" fmla="*/ 559594 w 771525"/>
              <a:gd name="connsiteY14" fmla="*/ 654844 h 657225"/>
              <a:gd name="connsiteX15" fmla="*/ 559594 w 771525"/>
              <a:gd name="connsiteY15" fmla="*/ 597694 h 657225"/>
              <a:gd name="connsiteX16" fmla="*/ 464344 w 771525"/>
              <a:gd name="connsiteY16" fmla="*/ 597694 h 657225"/>
              <a:gd name="connsiteX17" fmla="*/ 464344 w 771525"/>
              <a:gd name="connsiteY17" fmla="*/ 540544 h 657225"/>
              <a:gd name="connsiteX18" fmla="*/ 731044 w 771525"/>
              <a:gd name="connsiteY18" fmla="*/ 540544 h 657225"/>
              <a:gd name="connsiteX19" fmla="*/ 769144 w 771525"/>
              <a:gd name="connsiteY19" fmla="*/ 502444 h 657225"/>
              <a:gd name="connsiteX20" fmla="*/ 769144 w 771525"/>
              <a:gd name="connsiteY20" fmla="*/ 45244 h 657225"/>
              <a:gd name="connsiteX21" fmla="*/ 731044 w 771525"/>
              <a:gd name="connsiteY21" fmla="*/ 71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1525" h="657225">
                <a:moveTo>
                  <a:pt x="711994" y="483394"/>
                </a:moveTo>
                <a:lnTo>
                  <a:pt x="64294" y="483394"/>
                </a:lnTo>
                <a:lnTo>
                  <a:pt x="64294" y="64294"/>
                </a:lnTo>
                <a:lnTo>
                  <a:pt x="711994" y="64294"/>
                </a:lnTo>
                <a:lnTo>
                  <a:pt x="711994" y="483394"/>
                </a:lnTo>
                <a:close/>
                <a:moveTo>
                  <a:pt x="731044" y="7144"/>
                </a:moveTo>
                <a:lnTo>
                  <a:pt x="45244" y="7144"/>
                </a:lnTo>
                <a:cubicBezTo>
                  <a:pt x="24289" y="7144"/>
                  <a:pt x="7144" y="24289"/>
                  <a:pt x="7144" y="45244"/>
                </a:cubicBezTo>
                <a:lnTo>
                  <a:pt x="7144" y="502444"/>
                </a:lnTo>
                <a:cubicBezTo>
                  <a:pt x="7144" y="523399"/>
                  <a:pt x="24289" y="540544"/>
                  <a:pt x="45244" y="540544"/>
                </a:cubicBezTo>
                <a:lnTo>
                  <a:pt x="311944" y="540544"/>
                </a:lnTo>
                <a:lnTo>
                  <a:pt x="311944" y="597694"/>
                </a:lnTo>
                <a:lnTo>
                  <a:pt x="216694" y="597694"/>
                </a:lnTo>
                <a:lnTo>
                  <a:pt x="216694" y="654844"/>
                </a:lnTo>
                <a:lnTo>
                  <a:pt x="559594" y="654844"/>
                </a:lnTo>
                <a:lnTo>
                  <a:pt x="559594" y="597694"/>
                </a:lnTo>
                <a:lnTo>
                  <a:pt x="464344" y="597694"/>
                </a:lnTo>
                <a:lnTo>
                  <a:pt x="464344" y="540544"/>
                </a:lnTo>
                <a:lnTo>
                  <a:pt x="731044" y="540544"/>
                </a:lnTo>
                <a:cubicBezTo>
                  <a:pt x="751999" y="540544"/>
                  <a:pt x="769144" y="523399"/>
                  <a:pt x="769144" y="502444"/>
                </a:cubicBezTo>
                <a:lnTo>
                  <a:pt x="769144" y="45244"/>
                </a:lnTo>
                <a:cubicBezTo>
                  <a:pt x="769144" y="24289"/>
                  <a:pt x="751999" y="7144"/>
                  <a:pt x="731044" y="7144"/>
                </a:cubicBezTo>
                <a:close/>
              </a:path>
            </a:pathLst>
          </a:custGeom>
          <a:solidFill>
            <a:srgbClr val="0070C0"/>
          </a:solidFill>
          <a:ln w="9525" cap="flat">
            <a:noFill/>
            <a:prstDash val="solid"/>
            <a:miter/>
          </a:ln>
        </p:spPr>
        <p:txBody>
          <a:bodyPr rtlCol="0" anchor="ctr"/>
          <a:lstStyle/>
          <a:p>
            <a:endParaRPr lang="en-US"/>
          </a:p>
        </p:txBody>
      </p:sp>
      <p:cxnSp>
        <p:nvCxnSpPr>
          <p:cNvPr id="91" name="Straight Arrow Connector 90">
            <a:extLst>
              <a:ext uri="{FF2B5EF4-FFF2-40B4-BE49-F238E27FC236}">
                <a16:creationId xmlns:a16="http://schemas.microsoft.com/office/drawing/2014/main" id="{CA99BBA4-0507-0C46-A099-9FF3DFF0F4B7}"/>
              </a:ext>
            </a:extLst>
          </p:cNvPr>
          <p:cNvCxnSpPr>
            <a:cxnSpLocks/>
          </p:cNvCxnSpPr>
          <p:nvPr/>
        </p:nvCxnSpPr>
        <p:spPr>
          <a:xfrm>
            <a:off x="2358193" y="2148780"/>
            <a:ext cx="1370514" cy="788154"/>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100" name="Curved Connector 99">
            <a:extLst>
              <a:ext uri="{FF2B5EF4-FFF2-40B4-BE49-F238E27FC236}">
                <a16:creationId xmlns:a16="http://schemas.microsoft.com/office/drawing/2014/main" id="{FDD68EC3-55B3-D94A-939A-AEC9FB2D9919}"/>
              </a:ext>
            </a:extLst>
          </p:cNvPr>
          <p:cNvCxnSpPr>
            <a:cxnSpLocks/>
          </p:cNvCxnSpPr>
          <p:nvPr/>
        </p:nvCxnSpPr>
        <p:spPr>
          <a:xfrm flipV="1">
            <a:off x="4467921" y="2715671"/>
            <a:ext cx="3072478" cy="1130790"/>
          </a:xfrm>
          <a:prstGeom prst="curvedConnector3">
            <a:avLst/>
          </a:prstGeom>
          <a:ln w="44450">
            <a:solidFill>
              <a:schemeClr val="tx1">
                <a:alpha val="72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365" name="Rectangle 364">
            <a:extLst>
              <a:ext uri="{FF2B5EF4-FFF2-40B4-BE49-F238E27FC236}">
                <a16:creationId xmlns:a16="http://schemas.microsoft.com/office/drawing/2014/main" id="{76C26CC3-B993-FD4C-8057-0C5B0C7D8444}"/>
              </a:ext>
            </a:extLst>
          </p:cNvPr>
          <p:cNvSpPr/>
          <p:nvPr/>
        </p:nvSpPr>
        <p:spPr>
          <a:xfrm>
            <a:off x="875651" y="1284841"/>
            <a:ext cx="1026243" cy="400110"/>
          </a:xfrm>
          <a:prstGeom prst="rect">
            <a:avLst/>
          </a:prstGeom>
        </p:spPr>
        <p:txBody>
          <a:bodyPr wrap="none">
            <a:spAutoFit/>
          </a:bodyPr>
          <a:lstStyle/>
          <a:p>
            <a:pPr algn="ctr"/>
            <a:r>
              <a:rPr lang="en-US" sz="2000" b="1" dirty="0"/>
              <a:t>Things</a:t>
            </a:r>
          </a:p>
        </p:txBody>
      </p:sp>
      <p:pic>
        <p:nvPicPr>
          <p:cNvPr id="129" name="Graphic 128" descr="Server">
            <a:extLst>
              <a:ext uri="{FF2B5EF4-FFF2-40B4-BE49-F238E27FC236}">
                <a16:creationId xmlns:a16="http://schemas.microsoft.com/office/drawing/2014/main" id="{B8F63065-35B7-7847-BC59-31BC43E573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8051" y="3679227"/>
            <a:ext cx="914400" cy="571701"/>
          </a:xfrm>
          <a:prstGeom prst="rect">
            <a:avLst/>
          </a:prstGeom>
        </p:spPr>
      </p:pic>
      <p:cxnSp>
        <p:nvCxnSpPr>
          <p:cNvPr id="368" name="Straight Arrow Connector 367">
            <a:extLst>
              <a:ext uri="{FF2B5EF4-FFF2-40B4-BE49-F238E27FC236}">
                <a16:creationId xmlns:a16="http://schemas.microsoft.com/office/drawing/2014/main" id="{D2494B2C-2D0D-EB4A-8210-096EA0A5685F}"/>
              </a:ext>
            </a:extLst>
          </p:cNvPr>
          <p:cNvCxnSpPr>
            <a:cxnSpLocks/>
          </p:cNvCxnSpPr>
          <p:nvPr/>
        </p:nvCxnSpPr>
        <p:spPr>
          <a:xfrm flipH="1" flipV="1">
            <a:off x="4043660" y="3332422"/>
            <a:ext cx="0" cy="379227"/>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370" name="Rectangle 369">
            <a:extLst>
              <a:ext uri="{FF2B5EF4-FFF2-40B4-BE49-F238E27FC236}">
                <a16:creationId xmlns:a16="http://schemas.microsoft.com/office/drawing/2014/main" id="{2DCAA36D-42F0-A040-A909-B3B2F7AE66D3}"/>
              </a:ext>
            </a:extLst>
          </p:cNvPr>
          <p:cNvSpPr/>
          <p:nvPr/>
        </p:nvSpPr>
        <p:spPr>
          <a:xfrm>
            <a:off x="4060442" y="3532731"/>
            <a:ext cx="697627" cy="230832"/>
          </a:xfrm>
          <a:prstGeom prst="rect">
            <a:avLst/>
          </a:prstGeom>
          <a:noFill/>
        </p:spPr>
        <p:txBody>
          <a:bodyPr wrap="none">
            <a:spAutoFit/>
          </a:bodyPr>
          <a:lstStyle/>
          <a:p>
            <a:pPr algn="ctr"/>
            <a:r>
              <a:rPr lang="en-US" sz="900" dirty="0"/>
              <a:t>Gateways</a:t>
            </a:r>
          </a:p>
        </p:txBody>
      </p:sp>
      <p:sp>
        <p:nvSpPr>
          <p:cNvPr id="371" name="Rectangle 370">
            <a:extLst>
              <a:ext uri="{FF2B5EF4-FFF2-40B4-BE49-F238E27FC236}">
                <a16:creationId xmlns:a16="http://schemas.microsoft.com/office/drawing/2014/main" id="{945DD9F3-A9B5-B946-95A2-F31F058A502B}"/>
              </a:ext>
            </a:extLst>
          </p:cNvPr>
          <p:cNvSpPr/>
          <p:nvPr/>
        </p:nvSpPr>
        <p:spPr>
          <a:xfrm>
            <a:off x="7760720" y="3171846"/>
            <a:ext cx="582211" cy="230832"/>
          </a:xfrm>
          <a:prstGeom prst="rect">
            <a:avLst/>
          </a:prstGeom>
          <a:noFill/>
        </p:spPr>
        <p:txBody>
          <a:bodyPr wrap="none">
            <a:spAutoFit/>
          </a:bodyPr>
          <a:lstStyle/>
          <a:p>
            <a:pPr algn="ctr"/>
            <a:r>
              <a:rPr lang="en-US" sz="900" dirty="0"/>
              <a:t>Servers</a:t>
            </a:r>
          </a:p>
        </p:txBody>
      </p:sp>
      <p:sp>
        <p:nvSpPr>
          <p:cNvPr id="380" name="Rectangle 379">
            <a:extLst>
              <a:ext uri="{FF2B5EF4-FFF2-40B4-BE49-F238E27FC236}">
                <a16:creationId xmlns:a16="http://schemas.microsoft.com/office/drawing/2014/main" id="{91641EFD-C3EB-0F47-B20B-0B04779C515E}"/>
              </a:ext>
            </a:extLst>
          </p:cNvPr>
          <p:cNvSpPr/>
          <p:nvPr/>
        </p:nvSpPr>
        <p:spPr>
          <a:xfrm>
            <a:off x="7625609" y="4089724"/>
            <a:ext cx="819455" cy="230832"/>
          </a:xfrm>
          <a:prstGeom prst="rect">
            <a:avLst/>
          </a:prstGeom>
          <a:noFill/>
        </p:spPr>
        <p:txBody>
          <a:bodyPr wrap="none">
            <a:spAutoFit/>
          </a:bodyPr>
          <a:lstStyle/>
          <a:p>
            <a:pPr algn="ctr"/>
            <a:r>
              <a:rPr lang="en-US" sz="900" dirty="0"/>
              <a:t>User access</a:t>
            </a:r>
          </a:p>
        </p:txBody>
      </p:sp>
      <p:pic>
        <p:nvPicPr>
          <p:cNvPr id="382" name="Graphic 381" descr="Cloud">
            <a:extLst>
              <a:ext uri="{FF2B5EF4-FFF2-40B4-BE49-F238E27FC236}">
                <a16:creationId xmlns:a16="http://schemas.microsoft.com/office/drawing/2014/main" id="{652897A2-53BC-5B48-87C3-9D9A0F46CA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1448" y="2408497"/>
            <a:ext cx="1745138" cy="1745138"/>
          </a:xfrm>
          <a:prstGeom prst="rect">
            <a:avLst/>
          </a:prstGeom>
          <a:effectLst>
            <a:glow>
              <a:schemeClr val="accent1">
                <a:alpha val="40000"/>
              </a:schemeClr>
            </a:glow>
            <a:outerShdw dist="50800" dir="5400000" sx="91000" sy="91000" algn="ctr" rotWithShape="0">
              <a:schemeClr val="tx2">
                <a:lumMod val="40000"/>
                <a:lumOff val="60000"/>
                <a:alpha val="50000"/>
              </a:schemeClr>
            </a:outerShdw>
          </a:effectLst>
        </p:spPr>
      </p:pic>
      <p:sp>
        <p:nvSpPr>
          <p:cNvPr id="225" name="Rectangle 224">
            <a:extLst>
              <a:ext uri="{FF2B5EF4-FFF2-40B4-BE49-F238E27FC236}">
                <a16:creationId xmlns:a16="http://schemas.microsoft.com/office/drawing/2014/main" id="{693D6373-C593-7B45-8650-B9496788C0F2}"/>
              </a:ext>
            </a:extLst>
          </p:cNvPr>
          <p:cNvSpPr/>
          <p:nvPr/>
        </p:nvSpPr>
        <p:spPr>
          <a:xfrm>
            <a:off x="266721" y="4892998"/>
            <a:ext cx="2300630" cy="369332"/>
          </a:xfrm>
          <a:prstGeom prst="rect">
            <a:avLst/>
          </a:prstGeom>
        </p:spPr>
        <p:txBody>
          <a:bodyPr wrap="none">
            <a:spAutoFit/>
          </a:bodyPr>
          <a:lstStyle/>
          <a:p>
            <a:r>
              <a:rPr lang="en-US" b="1" dirty="0"/>
              <a:t>Billions data nodes</a:t>
            </a:r>
            <a:endParaRPr lang="en-US" dirty="0"/>
          </a:p>
        </p:txBody>
      </p:sp>
      <p:grpSp>
        <p:nvGrpSpPr>
          <p:cNvPr id="391" name="Group 390">
            <a:extLst>
              <a:ext uri="{FF2B5EF4-FFF2-40B4-BE49-F238E27FC236}">
                <a16:creationId xmlns:a16="http://schemas.microsoft.com/office/drawing/2014/main" id="{41770113-837C-FB43-836C-C233989417E3}"/>
              </a:ext>
            </a:extLst>
          </p:cNvPr>
          <p:cNvGrpSpPr/>
          <p:nvPr/>
        </p:nvGrpSpPr>
        <p:grpSpPr>
          <a:xfrm>
            <a:off x="450158" y="2338062"/>
            <a:ext cx="1857137" cy="733340"/>
            <a:chOff x="383215" y="2452293"/>
            <a:chExt cx="1857137" cy="733340"/>
          </a:xfrm>
        </p:grpSpPr>
        <p:grpSp>
          <p:nvGrpSpPr>
            <p:cNvPr id="392" name="Group 391">
              <a:extLst>
                <a:ext uri="{FF2B5EF4-FFF2-40B4-BE49-F238E27FC236}">
                  <a16:creationId xmlns:a16="http://schemas.microsoft.com/office/drawing/2014/main" id="{2017CBC4-E2DB-1043-B688-1003D22BB6F8}"/>
                </a:ext>
              </a:extLst>
            </p:cNvPr>
            <p:cNvGrpSpPr/>
            <p:nvPr/>
          </p:nvGrpSpPr>
          <p:grpSpPr>
            <a:xfrm>
              <a:off x="383215" y="2452293"/>
              <a:ext cx="1857137" cy="733340"/>
              <a:chOff x="470425" y="1831146"/>
              <a:chExt cx="1857137" cy="733340"/>
            </a:xfrm>
          </p:grpSpPr>
          <p:sp>
            <p:nvSpPr>
              <p:cNvPr id="396" name="Rounded Rectangle 395">
                <a:extLst>
                  <a:ext uri="{FF2B5EF4-FFF2-40B4-BE49-F238E27FC236}">
                    <a16:creationId xmlns:a16="http://schemas.microsoft.com/office/drawing/2014/main" id="{3872ADF7-2A01-434C-AE7E-145B2F858A5B}"/>
                  </a:ext>
                </a:extLst>
              </p:cNvPr>
              <p:cNvSpPr/>
              <p:nvPr/>
            </p:nvSpPr>
            <p:spPr>
              <a:xfrm>
                <a:off x="493610" y="1969216"/>
                <a:ext cx="1833952" cy="482460"/>
              </a:xfrm>
              <a:prstGeom prst="roundRect">
                <a:avLst/>
              </a:prstGeom>
              <a:solidFill>
                <a:srgbClr val="0070C0">
                  <a:alpha val="68000"/>
                </a:srgbClr>
              </a:solidFill>
              <a:ln>
                <a:noFill/>
              </a:ln>
              <a:effectLst>
                <a:outerShdw blurRad="40000" dist="23000" dir="5400000" sx="1000" sy="1000" rotWithShape="0">
                  <a:schemeClr val="tx1">
                    <a:lumMod val="50000"/>
                    <a:lumOff val="50000"/>
                    <a:alpha val="35000"/>
                  </a:scheme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397" name="Picture 396">
                <a:extLst>
                  <a:ext uri="{FF2B5EF4-FFF2-40B4-BE49-F238E27FC236}">
                    <a16:creationId xmlns:a16="http://schemas.microsoft.com/office/drawing/2014/main" id="{3AAC8EA1-BC8D-7A4D-8D76-8137A8E5898E}"/>
                  </a:ext>
                </a:extLst>
              </p:cNvPr>
              <p:cNvPicPr>
                <a:picLocks noChangeAspect="1"/>
              </p:cNvPicPr>
              <p:nvPr/>
            </p:nvPicPr>
            <p:blipFill>
              <a:blip r:embed="rId3"/>
              <a:stretch>
                <a:fillRect/>
              </a:stretch>
            </p:blipFill>
            <p:spPr>
              <a:xfrm>
                <a:off x="470425" y="1831146"/>
                <a:ext cx="733340" cy="733340"/>
              </a:xfrm>
              <a:prstGeom prst="rect">
                <a:avLst/>
              </a:prstGeom>
            </p:spPr>
          </p:pic>
          <p:grpSp>
            <p:nvGrpSpPr>
              <p:cNvPr id="398" name="Group 397">
                <a:extLst>
                  <a:ext uri="{FF2B5EF4-FFF2-40B4-BE49-F238E27FC236}">
                    <a16:creationId xmlns:a16="http://schemas.microsoft.com/office/drawing/2014/main" id="{667AA270-2A27-AB46-A6BE-6D32F958ADF1}"/>
                  </a:ext>
                </a:extLst>
              </p:cNvPr>
              <p:cNvGrpSpPr/>
              <p:nvPr/>
            </p:nvGrpSpPr>
            <p:grpSpPr>
              <a:xfrm rot="21130254">
                <a:off x="1269047" y="2021747"/>
                <a:ext cx="385491" cy="380186"/>
                <a:chOff x="3322976" y="4509286"/>
                <a:chExt cx="287416" cy="275144"/>
              </a:xfrm>
            </p:grpSpPr>
            <p:grpSp>
              <p:nvGrpSpPr>
                <p:cNvPr id="399" name="Group 398">
                  <a:extLst>
                    <a:ext uri="{FF2B5EF4-FFF2-40B4-BE49-F238E27FC236}">
                      <a16:creationId xmlns:a16="http://schemas.microsoft.com/office/drawing/2014/main" id="{C482ED10-3757-0A44-B74E-06AE2175AF09}"/>
                    </a:ext>
                  </a:extLst>
                </p:cNvPr>
                <p:cNvGrpSpPr/>
                <p:nvPr/>
              </p:nvGrpSpPr>
              <p:grpSpPr>
                <a:xfrm>
                  <a:off x="3322976" y="4509286"/>
                  <a:ext cx="287416" cy="275144"/>
                  <a:chOff x="3322976" y="4509286"/>
                  <a:chExt cx="287416" cy="275144"/>
                </a:xfrm>
              </p:grpSpPr>
              <p:sp>
                <p:nvSpPr>
                  <p:cNvPr id="401" name="Arc 400">
                    <a:extLst>
                      <a:ext uri="{FF2B5EF4-FFF2-40B4-BE49-F238E27FC236}">
                        <a16:creationId xmlns:a16="http://schemas.microsoft.com/office/drawing/2014/main" id="{2EE34B3F-8711-D34B-BB62-BCD8248E33B6}"/>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02" name="Arc 401">
                    <a:extLst>
                      <a:ext uri="{FF2B5EF4-FFF2-40B4-BE49-F238E27FC236}">
                        <a16:creationId xmlns:a16="http://schemas.microsoft.com/office/drawing/2014/main" id="{E6FF855F-1240-964A-BED3-B5AB3452515E}"/>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403" name="Group 402">
                    <a:extLst>
                      <a:ext uri="{FF2B5EF4-FFF2-40B4-BE49-F238E27FC236}">
                        <a16:creationId xmlns:a16="http://schemas.microsoft.com/office/drawing/2014/main" id="{3A43F1B3-95E1-B640-BF84-4FD588CBA405}"/>
                      </a:ext>
                    </a:extLst>
                  </p:cNvPr>
                  <p:cNvGrpSpPr/>
                  <p:nvPr/>
                </p:nvGrpSpPr>
                <p:grpSpPr>
                  <a:xfrm rot="2362663">
                    <a:off x="3334564" y="4538863"/>
                    <a:ext cx="61930" cy="33968"/>
                    <a:chOff x="4681291" y="2182174"/>
                    <a:chExt cx="61930" cy="33968"/>
                  </a:xfrm>
                </p:grpSpPr>
                <p:cxnSp>
                  <p:nvCxnSpPr>
                    <p:cNvPr id="407" name="Straight Connector 406">
                      <a:extLst>
                        <a:ext uri="{FF2B5EF4-FFF2-40B4-BE49-F238E27FC236}">
                          <a16:creationId xmlns:a16="http://schemas.microsoft.com/office/drawing/2014/main" id="{C6292A58-E22E-F14D-87A0-E2DF9E5CDE9A}"/>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408" name="Straight Connector 407">
                      <a:extLst>
                        <a:ext uri="{FF2B5EF4-FFF2-40B4-BE49-F238E27FC236}">
                          <a16:creationId xmlns:a16="http://schemas.microsoft.com/office/drawing/2014/main" id="{D0F3AE2F-69E7-B544-9D9D-33AA90A3306A}"/>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404" name="Group 403">
                    <a:extLst>
                      <a:ext uri="{FF2B5EF4-FFF2-40B4-BE49-F238E27FC236}">
                        <a16:creationId xmlns:a16="http://schemas.microsoft.com/office/drawing/2014/main" id="{C2D6FBB1-F0DE-3149-BA79-96A059908A3A}"/>
                      </a:ext>
                    </a:extLst>
                  </p:cNvPr>
                  <p:cNvGrpSpPr/>
                  <p:nvPr/>
                </p:nvGrpSpPr>
                <p:grpSpPr>
                  <a:xfrm rot="13384260">
                    <a:off x="3526548" y="4723851"/>
                    <a:ext cx="61929" cy="33968"/>
                    <a:chOff x="4690243" y="2183115"/>
                    <a:chExt cx="61929" cy="33968"/>
                  </a:xfrm>
                </p:grpSpPr>
                <p:cxnSp>
                  <p:nvCxnSpPr>
                    <p:cNvPr id="405" name="Straight Connector 404">
                      <a:extLst>
                        <a:ext uri="{FF2B5EF4-FFF2-40B4-BE49-F238E27FC236}">
                          <a16:creationId xmlns:a16="http://schemas.microsoft.com/office/drawing/2014/main" id="{0099DB4E-0E49-0942-BFB5-9A3DDE57BF89}"/>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406" name="Straight Connector 405">
                      <a:extLst>
                        <a:ext uri="{FF2B5EF4-FFF2-40B4-BE49-F238E27FC236}">
                          <a16:creationId xmlns:a16="http://schemas.microsoft.com/office/drawing/2014/main" id="{27BBE77F-AB03-274D-942C-D63EF3B04DEA}"/>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400" name="Picture 399">
                  <a:extLst>
                    <a:ext uri="{FF2B5EF4-FFF2-40B4-BE49-F238E27FC236}">
                      <a16:creationId xmlns:a16="http://schemas.microsoft.com/office/drawing/2014/main" id="{9790431E-DE8A-E648-965D-317C61F58B28}"/>
                    </a:ext>
                  </a:extLst>
                </p:cNvPr>
                <p:cNvPicPr>
                  <a:picLocks noChangeAspect="1"/>
                </p:cNvPicPr>
                <p:nvPr/>
              </p:nvPicPr>
              <p:blipFill>
                <a:blip r:embed="rId4"/>
                <a:stretch>
                  <a:fillRect/>
                </a:stretch>
              </p:blipFill>
              <p:spPr>
                <a:xfrm rot="20907790">
                  <a:off x="3332867" y="4510139"/>
                  <a:ext cx="260757" cy="260757"/>
                </a:xfrm>
                <a:prstGeom prst="rect">
                  <a:avLst/>
                </a:prstGeom>
              </p:spPr>
            </p:pic>
          </p:grpSp>
        </p:grpSp>
        <p:grpSp>
          <p:nvGrpSpPr>
            <p:cNvPr id="393" name="Group 392">
              <a:extLst>
                <a:ext uri="{FF2B5EF4-FFF2-40B4-BE49-F238E27FC236}">
                  <a16:creationId xmlns:a16="http://schemas.microsoft.com/office/drawing/2014/main" id="{32FD36C8-D3BC-9745-8BAC-36ADA28D0DFD}"/>
                </a:ext>
              </a:extLst>
            </p:cNvPr>
            <p:cNvGrpSpPr/>
            <p:nvPr/>
          </p:nvGrpSpPr>
          <p:grpSpPr>
            <a:xfrm>
              <a:off x="1763783" y="2721254"/>
              <a:ext cx="352578" cy="237154"/>
              <a:chOff x="4032752" y="5179667"/>
              <a:chExt cx="352578" cy="237154"/>
            </a:xfrm>
          </p:grpSpPr>
          <p:sp>
            <p:nvSpPr>
              <p:cNvPr id="394" name="Left Arrow 393">
                <a:extLst>
                  <a:ext uri="{FF2B5EF4-FFF2-40B4-BE49-F238E27FC236}">
                    <a16:creationId xmlns:a16="http://schemas.microsoft.com/office/drawing/2014/main" id="{C0084D1D-D2C9-014B-AF06-56D98637BD49}"/>
                  </a:ext>
                </a:extLst>
              </p:cNvPr>
              <p:cNvSpPr/>
              <p:nvPr/>
            </p:nvSpPr>
            <p:spPr>
              <a:xfrm rot="18951442" flipH="1">
                <a:off x="4032752" y="5179667"/>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395" name="Left Arrow 394">
                <a:extLst>
                  <a:ext uri="{FF2B5EF4-FFF2-40B4-BE49-F238E27FC236}">
                    <a16:creationId xmlns:a16="http://schemas.microsoft.com/office/drawing/2014/main" id="{EEDDCE1C-D651-6643-9131-AE353CBF2FDC}"/>
                  </a:ext>
                </a:extLst>
              </p:cNvPr>
              <p:cNvSpPr/>
              <p:nvPr/>
            </p:nvSpPr>
            <p:spPr>
              <a:xfrm rot="8106200" flipH="1">
                <a:off x="4075813" y="530381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grpSp>
      <p:cxnSp>
        <p:nvCxnSpPr>
          <p:cNvPr id="409" name="Straight Arrow Connector 408">
            <a:extLst>
              <a:ext uri="{FF2B5EF4-FFF2-40B4-BE49-F238E27FC236}">
                <a16:creationId xmlns:a16="http://schemas.microsoft.com/office/drawing/2014/main" id="{46D00B2A-7AAC-2046-AF00-8C562E105856}"/>
              </a:ext>
            </a:extLst>
          </p:cNvPr>
          <p:cNvCxnSpPr>
            <a:cxnSpLocks/>
          </p:cNvCxnSpPr>
          <p:nvPr/>
        </p:nvCxnSpPr>
        <p:spPr>
          <a:xfrm>
            <a:off x="2363015" y="2717363"/>
            <a:ext cx="1320205" cy="277335"/>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526" name="Group 525">
            <a:extLst>
              <a:ext uri="{FF2B5EF4-FFF2-40B4-BE49-F238E27FC236}">
                <a16:creationId xmlns:a16="http://schemas.microsoft.com/office/drawing/2014/main" id="{4789AEC0-88C3-2E40-8A0F-349FC97E58A7}"/>
              </a:ext>
            </a:extLst>
          </p:cNvPr>
          <p:cNvGrpSpPr/>
          <p:nvPr/>
        </p:nvGrpSpPr>
        <p:grpSpPr>
          <a:xfrm>
            <a:off x="457265" y="2871384"/>
            <a:ext cx="1857137" cy="733340"/>
            <a:chOff x="383215" y="2452293"/>
            <a:chExt cx="1857137" cy="733340"/>
          </a:xfrm>
        </p:grpSpPr>
        <p:grpSp>
          <p:nvGrpSpPr>
            <p:cNvPr id="527" name="Group 526">
              <a:extLst>
                <a:ext uri="{FF2B5EF4-FFF2-40B4-BE49-F238E27FC236}">
                  <a16:creationId xmlns:a16="http://schemas.microsoft.com/office/drawing/2014/main" id="{D2C5B774-CEA8-434B-9971-349789BF957D}"/>
                </a:ext>
              </a:extLst>
            </p:cNvPr>
            <p:cNvGrpSpPr/>
            <p:nvPr/>
          </p:nvGrpSpPr>
          <p:grpSpPr>
            <a:xfrm>
              <a:off x="383215" y="2452293"/>
              <a:ext cx="1857137" cy="733340"/>
              <a:chOff x="470425" y="1831146"/>
              <a:chExt cx="1857137" cy="733340"/>
            </a:xfrm>
          </p:grpSpPr>
          <p:sp>
            <p:nvSpPr>
              <p:cNvPr id="531" name="Rounded Rectangle 530">
                <a:extLst>
                  <a:ext uri="{FF2B5EF4-FFF2-40B4-BE49-F238E27FC236}">
                    <a16:creationId xmlns:a16="http://schemas.microsoft.com/office/drawing/2014/main" id="{7A69BF25-346B-384C-AC24-78F941C4B415}"/>
                  </a:ext>
                </a:extLst>
              </p:cNvPr>
              <p:cNvSpPr/>
              <p:nvPr/>
            </p:nvSpPr>
            <p:spPr>
              <a:xfrm>
                <a:off x="493610" y="1969216"/>
                <a:ext cx="1833952" cy="482460"/>
              </a:xfrm>
              <a:prstGeom prst="roundRect">
                <a:avLst/>
              </a:prstGeom>
              <a:solidFill>
                <a:srgbClr val="0070C0">
                  <a:alpha val="68000"/>
                </a:srgbClr>
              </a:solidFill>
              <a:ln>
                <a:noFill/>
              </a:ln>
              <a:effectLst>
                <a:outerShdw blurRad="40000" dist="23000" dir="5400000" sx="1000" sy="1000" rotWithShape="0">
                  <a:schemeClr val="tx1">
                    <a:lumMod val="50000"/>
                    <a:lumOff val="50000"/>
                    <a:alpha val="35000"/>
                  </a:scheme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532" name="Picture 531">
                <a:extLst>
                  <a:ext uri="{FF2B5EF4-FFF2-40B4-BE49-F238E27FC236}">
                    <a16:creationId xmlns:a16="http://schemas.microsoft.com/office/drawing/2014/main" id="{6A145009-6AB5-F74C-ABAA-24BD04BBDAB8}"/>
                  </a:ext>
                </a:extLst>
              </p:cNvPr>
              <p:cNvPicPr>
                <a:picLocks noChangeAspect="1"/>
              </p:cNvPicPr>
              <p:nvPr/>
            </p:nvPicPr>
            <p:blipFill>
              <a:blip r:embed="rId3"/>
              <a:stretch>
                <a:fillRect/>
              </a:stretch>
            </p:blipFill>
            <p:spPr>
              <a:xfrm>
                <a:off x="470425" y="1831146"/>
                <a:ext cx="733340" cy="733340"/>
              </a:xfrm>
              <a:prstGeom prst="rect">
                <a:avLst/>
              </a:prstGeom>
            </p:spPr>
          </p:pic>
          <p:grpSp>
            <p:nvGrpSpPr>
              <p:cNvPr id="533" name="Group 532">
                <a:extLst>
                  <a:ext uri="{FF2B5EF4-FFF2-40B4-BE49-F238E27FC236}">
                    <a16:creationId xmlns:a16="http://schemas.microsoft.com/office/drawing/2014/main" id="{F5FD34ED-805F-6A4B-8E9E-1125666E7F03}"/>
                  </a:ext>
                </a:extLst>
              </p:cNvPr>
              <p:cNvGrpSpPr/>
              <p:nvPr/>
            </p:nvGrpSpPr>
            <p:grpSpPr>
              <a:xfrm rot="21130254">
                <a:off x="1269047" y="2021747"/>
                <a:ext cx="385491" cy="380186"/>
                <a:chOff x="3322976" y="4509286"/>
                <a:chExt cx="287416" cy="275144"/>
              </a:xfrm>
            </p:grpSpPr>
            <p:grpSp>
              <p:nvGrpSpPr>
                <p:cNvPr id="534" name="Group 533">
                  <a:extLst>
                    <a:ext uri="{FF2B5EF4-FFF2-40B4-BE49-F238E27FC236}">
                      <a16:creationId xmlns:a16="http://schemas.microsoft.com/office/drawing/2014/main" id="{2F9F3CC7-6302-8440-8620-088BB53C8C88}"/>
                    </a:ext>
                  </a:extLst>
                </p:cNvPr>
                <p:cNvGrpSpPr/>
                <p:nvPr/>
              </p:nvGrpSpPr>
              <p:grpSpPr>
                <a:xfrm>
                  <a:off x="3322976" y="4509286"/>
                  <a:ext cx="287416" cy="275144"/>
                  <a:chOff x="3322976" y="4509286"/>
                  <a:chExt cx="287416" cy="275144"/>
                </a:xfrm>
              </p:grpSpPr>
              <p:sp>
                <p:nvSpPr>
                  <p:cNvPr id="536" name="Arc 535">
                    <a:extLst>
                      <a:ext uri="{FF2B5EF4-FFF2-40B4-BE49-F238E27FC236}">
                        <a16:creationId xmlns:a16="http://schemas.microsoft.com/office/drawing/2014/main" id="{D20CCC91-31C4-5A48-A5A0-2917E6FA0E75}"/>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37" name="Arc 536">
                    <a:extLst>
                      <a:ext uri="{FF2B5EF4-FFF2-40B4-BE49-F238E27FC236}">
                        <a16:creationId xmlns:a16="http://schemas.microsoft.com/office/drawing/2014/main" id="{68819B30-D8E3-9645-BBF4-941B853D92A2}"/>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538" name="Group 537">
                    <a:extLst>
                      <a:ext uri="{FF2B5EF4-FFF2-40B4-BE49-F238E27FC236}">
                        <a16:creationId xmlns:a16="http://schemas.microsoft.com/office/drawing/2014/main" id="{04F54F3F-A313-FC4B-AFC4-5395AEB17882}"/>
                      </a:ext>
                    </a:extLst>
                  </p:cNvPr>
                  <p:cNvGrpSpPr/>
                  <p:nvPr/>
                </p:nvGrpSpPr>
                <p:grpSpPr>
                  <a:xfrm rot="2362663">
                    <a:off x="3334564" y="4538863"/>
                    <a:ext cx="61930" cy="33968"/>
                    <a:chOff x="4681291" y="2182174"/>
                    <a:chExt cx="61930" cy="33968"/>
                  </a:xfrm>
                </p:grpSpPr>
                <p:cxnSp>
                  <p:nvCxnSpPr>
                    <p:cNvPr id="542" name="Straight Connector 541">
                      <a:extLst>
                        <a:ext uri="{FF2B5EF4-FFF2-40B4-BE49-F238E27FC236}">
                          <a16:creationId xmlns:a16="http://schemas.microsoft.com/office/drawing/2014/main" id="{34AB1FE6-434A-1C49-B6F2-EB9877AD8A2E}"/>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43" name="Straight Connector 542">
                      <a:extLst>
                        <a:ext uri="{FF2B5EF4-FFF2-40B4-BE49-F238E27FC236}">
                          <a16:creationId xmlns:a16="http://schemas.microsoft.com/office/drawing/2014/main" id="{3D4CA250-7920-B946-BB32-3822363212D6}"/>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539" name="Group 538">
                    <a:extLst>
                      <a:ext uri="{FF2B5EF4-FFF2-40B4-BE49-F238E27FC236}">
                        <a16:creationId xmlns:a16="http://schemas.microsoft.com/office/drawing/2014/main" id="{CBAFD6F7-DF39-5741-9587-AC8F56E37164}"/>
                      </a:ext>
                    </a:extLst>
                  </p:cNvPr>
                  <p:cNvGrpSpPr/>
                  <p:nvPr/>
                </p:nvGrpSpPr>
                <p:grpSpPr>
                  <a:xfrm rot="13384260">
                    <a:off x="3526548" y="4723851"/>
                    <a:ext cx="61929" cy="33968"/>
                    <a:chOff x="4690243" y="2183115"/>
                    <a:chExt cx="61929" cy="33968"/>
                  </a:xfrm>
                </p:grpSpPr>
                <p:cxnSp>
                  <p:nvCxnSpPr>
                    <p:cNvPr id="540" name="Straight Connector 539">
                      <a:extLst>
                        <a:ext uri="{FF2B5EF4-FFF2-40B4-BE49-F238E27FC236}">
                          <a16:creationId xmlns:a16="http://schemas.microsoft.com/office/drawing/2014/main" id="{9CF5EE32-26B8-334C-9980-B42402EB4A7A}"/>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41" name="Straight Connector 540">
                      <a:extLst>
                        <a:ext uri="{FF2B5EF4-FFF2-40B4-BE49-F238E27FC236}">
                          <a16:creationId xmlns:a16="http://schemas.microsoft.com/office/drawing/2014/main" id="{1BF692C3-7FA9-E244-8C89-753B8C42B13B}"/>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535" name="Picture 534">
                  <a:extLst>
                    <a:ext uri="{FF2B5EF4-FFF2-40B4-BE49-F238E27FC236}">
                      <a16:creationId xmlns:a16="http://schemas.microsoft.com/office/drawing/2014/main" id="{4C949861-1AEA-5141-B3B6-2289B7689F67}"/>
                    </a:ext>
                  </a:extLst>
                </p:cNvPr>
                <p:cNvPicPr>
                  <a:picLocks noChangeAspect="1"/>
                </p:cNvPicPr>
                <p:nvPr/>
              </p:nvPicPr>
              <p:blipFill>
                <a:blip r:embed="rId4"/>
                <a:stretch>
                  <a:fillRect/>
                </a:stretch>
              </p:blipFill>
              <p:spPr>
                <a:xfrm rot="20907790">
                  <a:off x="3332867" y="4510139"/>
                  <a:ext cx="260757" cy="260757"/>
                </a:xfrm>
                <a:prstGeom prst="rect">
                  <a:avLst/>
                </a:prstGeom>
              </p:spPr>
            </p:pic>
          </p:grpSp>
        </p:grpSp>
        <p:grpSp>
          <p:nvGrpSpPr>
            <p:cNvPr id="528" name="Group 527">
              <a:extLst>
                <a:ext uri="{FF2B5EF4-FFF2-40B4-BE49-F238E27FC236}">
                  <a16:creationId xmlns:a16="http://schemas.microsoft.com/office/drawing/2014/main" id="{91BE8B96-8D51-0B4F-9398-84CC747EFE3B}"/>
                </a:ext>
              </a:extLst>
            </p:cNvPr>
            <p:cNvGrpSpPr/>
            <p:nvPr/>
          </p:nvGrpSpPr>
          <p:grpSpPr>
            <a:xfrm>
              <a:off x="1763783" y="2721254"/>
              <a:ext cx="352578" cy="237154"/>
              <a:chOff x="4032752" y="5179667"/>
              <a:chExt cx="352578" cy="237154"/>
            </a:xfrm>
          </p:grpSpPr>
          <p:sp>
            <p:nvSpPr>
              <p:cNvPr id="529" name="Left Arrow 528">
                <a:extLst>
                  <a:ext uri="{FF2B5EF4-FFF2-40B4-BE49-F238E27FC236}">
                    <a16:creationId xmlns:a16="http://schemas.microsoft.com/office/drawing/2014/main" id="{9B63DEFB-899A-0F43-9C96-63403E097340}"/>
                  </a:ext>
                </a:extLst>
              </p:cNvPr>
              <p:cNvSpPr/>
              <p:nvPr/>
            </p:nvSpPr>
            <p:spPr>
              <a:xfrm rot="18951442" flipH="1">
                <a:off x="4032752" y="5179667"/>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530" name="Left Arrow 529">
                <a:extLst>
                  <a:ext uri="{FF2B5EF4-FFF2-40B4-BE49-F238E27FC236}">
                    <a16:creationId xmlns:a16="http://schemas.microsoft.com/office/drawing/2014/main" id="{D76692E0-2996-054A-965E-2EFAB2107E12}"/>
                  </a:ext>
                </a:extLst>
              </p:cNvPr>
              <p:cNvSpPr/>
              <p:nvPr/>
            </p:nvSpPr>
            <p:spPr>
              <a:xfrm rot="8106200" flipH="1">
                <a:off x="4075813" y="530381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grpSp>
      <p:cxnSp>
        <p:nvCxnSpPr>
          <p:cNvPr id="544" name="Straight Arrow Connector 543">
            <a:extLst>
              <a:ext uri="{FF2B5EF4-FFF2-40B4-BE49-F238E27FC236}">
                <a16:creationId xmlns:a16="http://schemas.microsoft.com/office/drawing/2014/main" id="{CE773C1B-0233-1B43-AD75-347262C64996}"/>
              </a:ext>
            </a:extLst>
          </p:cNvPr>
          <p:cNvCxnSpPr>
            <a:cxnSpLocks/>
          </p:cNvCxnSpPr>
          <p:nvPr/>
        </p:nvCxnSpPr>
        <p:spPr>
          <a:xfrm flipV="1">
            <a:off x="2370122" y="3112042"/>
            <a:ext cx="1265616" cy="138644"/>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546" name="Group 545">
            <a:extLst>
              <a:ext uri="{FF2B5EF4-FFF2-40B4-BE49-F238E27FC236}">
                <a16:creationId xmlns:a16="http://schemas.microsoft.com/office/drawing/2014/main" id="{081B232A-8CE1-154C-96E9-412B575ED641}"/>
              </a:ext>
            </a:extLst>
          </p:cNvPr>
          <p:cNvGrpSpPr/>
          <p:nvPr/>
        </p:nvGrpSpPr>
        <p:grpSpPr>
          <a:xfrm>
            <a:off x="465107" y="3437800"/>
            <a:ext cx="1857137" cy="733340"/>
            <a:chOff x="383215" y="2452293"/>
            <a:chExt cx="1857137" cy="733340"/>
          </a:xfrm>
        </p:grpSpPr>
        <p:grpSp>
          <p:nvGrpSpPr>
            <p:cNvPr id="547" name="Group 546">
              <a:extLst>
                <a:ext uri="{FF2B5EF4-FFF2-40B4-BE49-F238E27FC236}">
                  <a16:creationId xmlns:a16="http://schemas.microsoft.com/office/drawing/2014/main" id="{D54F7F19-2EC7-5D4F-8F81-1FC3B281C7B1}"/>
                </a:ext>
              </a:extLst>
            </p:cNvPr>
            <p:cNvGrpSpPr/>
            <p:nvPr/>
          </p:nvGrpSpPr>
          <p:grpSpPr>
            <a:xfrm>
              <a:off x="383215" y="2452293"/>
              <a:ext cx="1857137" cy="733340"/>
              <a:chOff x="470425" y="1831146"/>
              <a:chExt cx="1857137" cy="733340"/>
            </a:xfrm>
          </p:grpSpPr>
          <p:sp>
            <p:nvSpPr>
              <p:cNvPr id="551" name="Rounded Rectangle 550">
                <a:extLst>
                  <a:ext uri="{FF2B5EF4-FFF2-40B4-BE49-F238E27FC236}">
                    <a16:creationId xmlns:a16="http://schemas.microsoft.com/office/drawing/2014/main" id="{6D916372-EB6D-D84F-AB99-A36DACFF994C}"/>
                  </a:ext>
                </a:extLst>
              </p:cNvPr>
              <p:cNvSpPr/>
              <p:nvPr/>
            </p:nvSpPr>
            <p:spPr>
              <a:xfrm>
                <a:off x="493610" y="1969216"/>
                <a:ext cx="1833952" cy="482460"/>
              </a:xfrm>
              <a:prstGeom prst="roundRect">
                <a:avLst/>
              </a:prstGeom>
              <a:solidFill>
                <a:srgbClr val="0070C0">
                  <a:alpha val="68000"/>
                </a:srgbClr>
              </a:solidFill>
              <a:ln>
                <a:noFill/>
              </a:ln>
              <a:effectLst>
                <a:outerShdw blurRad="40000" dist="23000" dir="5400000" sx="1000" sy="1000" rotWithShape="0">
                  <a:schemeClr val="tx1">
                    <a:lumMod val="50000"/>
                    <a:lumOff val="50000"/>
                    <a:alpha val="35000"/>
                  </a:scheme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552" name="Picture 551">
                <a:extLst>
                  <a:ext uri="{FF2B5EF4-FFF2-40B4-BE49-F238E27FC236}">
                    <a16:creationId xmlns:a16="http://schemas.microsoft.com/office/drawing/2014/main" id="{44E93D91-58D1-6148-B3AD-466527FF522B}"/>
                  </a:ext>
                </a:extLst>
              </p:cNvPr>
              <p:cNvPicPr>
                <a:picLocks noChangeAspect="1"/>
              </p:cNvPicPr>
              <p:nvPr/>
            </p:nvPicPr>
            <p:blipFill>
              <a:blip r:embed="rId3"/>
              <a:stretch>
                <a:fillRect/>
              </a:stretch>
            </p:blipFill>
            <p:spPr>
              <a:xfrm>
                <a:off x="470425" y="1831146"/>
                <a:ext cx="733340" cy="733340"/>
              </a:xfrm>
              <a:prstGeom prst="rect">
                <a:avLst/>
              </a:prstGeom>
            </p:spPr>
          </p:pic>
          <p:grpSp>
            <p:nvGrpSpPr>
              <p:cNvPr id="553" name="Group 552">
                <a:extLst>
                  <a:ext uri="{FF2B5EF4-FFF2-40B4-BE49-F238E27FC236}">
                    <a16:creationId xmlns:a16="http://schemas.microsoft.com/office/drawing/2014/main" id="{39238AB5-2E56-F946-BEFC-7814BA24E3CA}"/>
                  </a:ext>
                </a:extLst>
              </p:cNvPr>
              <p:cNvGrpSpPr/>
              <p:nvPr/>
            </p:nvGrpSpPr>
            <p:grpSpPr>
              <a:xfrm rot="21130254">
                <a:off x="1269047" y="2021747"/>
                <a:ext cx="385491" cy="380186"/>
                <a:chOff x="3322976" y="4509286"/>
                <a:chExt cx="287416" cy="275144"/>
              </a:xfrm>
            </p:grpSpPr>
            <p:grpSp>
              <p:nvGrpSpPr>
                <p:cNvPr id="554" name="Group 553">
                  <a:extLst>
                    <a:ext uri="{FF2B5EF4-FFF2-40B4-BE49-F238E27FC236}">
                      <a16:creationId xmlns:a16="http://schemas.microsoft.com/office/drawing/2014/main" id="{E659F357-38F6-8440-A411-E4B22979D690}"/>
                    </a:ext>
                  </a:extLst>
                </p:cNvPr>
                <p:cNvGrpSpPr/>
                <p:nvPr/>
              </p:nvGrpSpPr>
              <p:grpSpPr>
                <a:xfrm>
                  <a:off x="3322976" y="4509286"/>
                  <a:ext cx="287416" cy="275144"/>
                  <a:chOff x="3322976" y="4509286"/>
                  <a:chExt cx="287416" cy="275144"/>
                </a:xfrm>
              </p:grpSpPr>
              <p:sp>
                <p:nvSpPr>
                  <p:cNvPr id="556" name="Arc 555">
                    <a:extLst>
                      <a:ext uri="{FF2B5EF4-FFF2-40B4-BE49-F238E27FC236}">
                        <a16:creationId xmlns:a16="http://schemas.microsoft.com/office/drawing/2014/main" id="{F897BE6A-B63B-F644-8E7F-62EC58A5D43C}"/>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57" name="Arc 556">
                    <a:extLst>
                      <a:ext uri="{FF2B5EF4-FFF2-40B4-BE49-F238E27FC236}">
                        <a16:creationId xmlns:a16="http://schemas.microsoft.com/office/drawing/2014/main" id="{FAE30208-2B7D-6540-BB1D-05D82A4A5867}"/>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558" name="Group 557">
                    <a:extLst>
                      <a:ext uri="{FF2B5EF4-FFF2-40B4-BE49-F238E27FC236}">
                        <a16:creationId xmlns:a16="http://schemas.microsoft.com/office/drawing/2014/main" id="{02C54601-7480-9447-B35B-A8FD1490855C}"/>
                      </a:ext>
                    </a:extLst>
                  </p:cNvPr>
                  <p:cNvGrpSpPr/>
                  <p:nvPr/>
                </p:nvGrpSpPr>
                <p:grpSpPr>
                  <a:xfrm rot="2362663">
                    <a:off x="3334564" y="4538863"/>
                    <a:ext cx="61930" cy="33968"/>
                    <a:chOff x="4681291" y="2182174"/>
                    <a:chExt cx="61930" cy="33968"/>
                  </a:xfrm>
                </p:grpSpPr>
                <p:cxnSp>
                  <p:nvCxnSpPr>
                    <p:cNvPr id="562" name="Straight Connector 561">
                      <a:extLst>
                        <a:ext uri="{FF2B5EF4-FFF2-40B4-BE49-F238E27FC236}">
                          <a16:creationId xmlns:a16="http://schemas.microsoft.com/office/drawing/2014/main" id="{136BACB7-7364-5D4B-9665-565AF6530BFF}"/>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63" name="Straight Connector 562">
                      <a:extLst>
                        <a:ext uri="{FF2B5EF4-FFF2-40B4-BE49-F238E27FC236}">
                          <a16:creationId xmlns:a16="http://schemas.microsoft.com/office/drawing/2014/main" id="{DC95A664-7E96-5A4A-AC83-821E1347C640}"/>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559" name="Group 558">
                    <a:extLst>
                      <a:ext uri="{FF2B5EF4-FFF2-40B4-BE49-F238E27FC236}">
                        <a16:creationId xmlns:a16="http://schemas.microsoft.com/office/drawing/2014/main" id="{CFA086B5-944C-9745-9FAE-C133414EAF0E}"/>
                      </a:ext>
                    </a:extLst>
                  </p:cNvPr>
                  <p:cNvGrpSpPr/>
                  <p:nvPr/>
                </p:nvGrpSpPr>
                <p:grpSpPr>
                  <a:xfrm rot="13384260">
                    <a:off x="3526548" y="4723851"/>
                    <a:ext cx="61929" cy="33968"/>
                    <a:chOff x="4690243" y="2183115"/>
                    <a:chExt cx="61929" cy="33968"/>
                  </a:xfrm>
                </p:grpSpPr>
                <p:cxnSp>
                  <p:nvCxnSpPr>
                    <p:cNvPr id="560" name="Straight Connector 559">
                      <a:extLst>
                        <a:ext uri="{FF2B5EF4-FFF2-40B4-BE49-F238E27FC236}">
                          <a16:creationId xmlns:a16="http://schemas.microsoft.com/office/drawing/2014/main" id="{5EAE1ECD-48B5-F547-A112-270D46DD5614}"/>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61" name="Straight Connector 560">
                      <a:extLst>
                        <a:ext uri="{FF2B5EF4-FFF2-40B4-BE49-F238E27FC236}">
                          <a16:creationId xmlns:a16="http://schemas.microsoft.com/office/drawing/2014/main" id="{7188F938-C148-8E41-8B70-895828A33D85}"/>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555" name="Picture 554">
                  <a:extLst>
                    <a:ext uri="{FF2B5EF4-FFF2-40B4-BE49-F238E27FC236}">
                      <a16:creationId xmlns:a16="http://schemas.microsoft.com/office/drawing/2014/main" id="{3D59321C-9660-1545-817F-456253ADA134}"/>
                    </a:ext>
                  </a:extLst>
                </p:cNvPr>
                <p:cNvPicPr>
                  <a:picLocks noChangeAspect="1"/>
                </p:cNvPicPr>
                <p:nvPr/>
              </p:nvPicPr>
              <p:blipFill>
                <a:blip r:embed="rId4"/>
                <a:stretch>
                  <a:fillRect/>
                </a:stretch>
              </p:blipFill>
              <p:spPr>
                <a:xfrm rot="20907790">
                  <a:off x="3332867" y="4510139"/>
                  <a:ext cx="260757" cy="260757"/>
                </a:xfrm>
                <a:prstGeom prst="rect">
                  <a:avLst/>
                </a:prstGeom>
              </p:spPr>
            </p:pic>
          </p:grpSp>
        </p:grpSp>
        <p:grpSp>
          <p:nvGrpSpPr>
            <p:cNvPr id="548" name="Group 547">
              <a:extLst>
                <a:ext uri="{FF2B5EF4-FFF2-40B4-BE49-F238E27FC236}">
                  <a16:creationId xmlns:a16="http://schemas.microsoft.com/office/drawing/2014/main" id="{AEEEA099-39FD-7047-A8AF-EB20B6EE4173}"/>
                </a:ext>
              </a:extLst>
            </p:cNvPr>
            <p:cNvGrpSpPr/>
            <p:nvPr/>
          </p:nvGrpSpPr>
          <p:grpSpPr>
            <a:xfrm>
              <a:off x="1763783" y="2721254"/>
              <a:ext cx="352578" cy="237154"/>
              <a:chOff x="4032752" y="5179667"/>
              <a:chExt cx="352578" cy="237154"/>
            </a:xfrm>
          </p:grpSpPr>
          <p:sp>
            <p:nvSpPr>
              <p:cNvPr id="549" name="Left Arrow 548">
                <a:extLst>
                  <a:ext uri="{FF2B5EF4-FFF2-40B4-BE49-F238E27FC236}">
                    <a16:creationId xmlns:a16="http://schemas.microsoft.com/office/drawing/2014/main" id="{03BA6466-4B35-B64A-BAF8-DAC7C41AD801}"/>
                  </a:ext>
                </a:extLst>
              </p:cNvPr>
              <p:cNvSpPr/>
              <p:nvPr/>
            </p:nvSpPr>
            <p:spPr>
              <a:xfrm rot="18951442" flipH="1">
                <a:off x="4032752" y="5179667"/>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550" name="Left Arrow 549">
                <a:extLst>
                  <a:ext uri="{FF2B5EF4-FFF2-40B4-BE49-F238E27FC236}">
                    <a16:creationId xmlns:a16="http://schemas.microsoft.com/office/drawing/2014/main" id="{B10DEF19-C725-5142-BB43-EED52BED63D6}"/>
                  </a:ext>
                </a:extLst>
              </p:cNvPr>
              <p:cNvSpPr/>
              <p:nvPr/>
            </p:nvSpPr>
            <p:spPr>
              <a:xfrm rot="8106200" flipH="1">
                <a:off x="4075813" y="530381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grpSp>
      <p:cxnSp>
        <p:nvCxnSpPr>
          <p:cNvPr id="564" name="Straight Arrow Connector 563">
            <a:extLst>
              <a:ext uri="{FF2B5EF4-FFF2-40B4-BE49-F238E27FC236}">
                <a16:creationId xmlns:a16="http://schemas.microsoft.com/office/drawing/2014/main" id="{B8B9F3DF-5384-384B-B67E-DBF2CA6FEDC1}"/>
              </a:ext>
            </a:extLst>
          </p:cNvPr>
          <p:cNvCxnSpPr>
            <a:cxnSpLocks/>
          </p:cNvCxnSpPr>
          <p:nvPr/>
        </p:nvCxnSpPr>
        <p:spPr>
          <a:xfrm flipV="1">
            <a:off x="2377964" y="3164988"/>
            <a:ext cx="1350743" cy="652115"/>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grpSp>
        <p:nvGrpSpPr>
          <p:cNvPr id="604" name="Group 603">
            <a:extLst>
              <a:ext uri="{FF2B5EF4-FFF2-40B4-BE49-F238E27FC236}">
                <a16:creationId xmlns:a16="http://schemas.microsoft.com/office/drawing/2014/main" id="{40510404-9EAB-BD41-AA81-0934F6E649B7}"/>
              </a:ext>
            </a:extLst>
          </p:cNvPr>
          <p:cNvGrpSpPr/>
          <p:nvPr/>
        </p:nvGrpSpPr>
        <p:grpSpPr>
          <a:xfrm>
            <a:off x="488292" y="3985993"/>
            <a:ext cx="1857137" cy="733340"/>
            <a:chOff x="383215" y="2452293"/>
            <a:chExt cx="1857137" cy="733340"/>
          </a:xfrm>
        </p:grpSpPr>
        <p:grpSp>
          <p:nvGrpSpPr>
            <p:cNvPr id="605" name="Group 604">
              <a:extLst>
                <a:ext uri="{FF2B5EF4-FFF2-40B4-BE49-F238E27FC236}">
                  <a16:creationId xmlns:a16="http://schemas.microsoft.com/office/drawing/2014/main" id="{9411C0F9-2062-4D45-ABA3-CFF66A4D3BFC}"/>
                </a:ext>
              </a:extLst>
            </p:cNvPr>
            <p:cNvGrpSpPr/>
            <p:nvPr/>
          </p:nvGrpSpPr>
          <p:grpSpPr>
            <a:xfrm>
              <a:off x="383215" y="2452293"/>
              <a:ext cx="1857137" cy="733340"/>
              <a:chOff x="470425" y="1831146"/>
              <a:chExt cx="1857137" cy="733340"/>
            </a:xfrm>
          </p:grpSpPr>
          <p:sp>
            <p:nvSpPr>
              <p:cNvPr id="609" name="Rounded Rectangle 608">
                <a:extLst>
                  <a:ext uri="{FF2B5EF4-FFF2-40B4-BE49-F238E27FC236}">
                    <a16:creationId xmlns:a16="http://schemas.microsoft.com/office/drawing/2014/main" id="{625CAC74-D6A7-C841-BBBB-4AF0AD430ACC}"/>
                  </a:ext>
                </a:extLst>
              </p:cNvPr>
              <p:cNvSpPr/>
              <p:nvPr/>
            </p:nvSpPr>
            <p:spPr>
              <a:xfrm>
                <a:off x="493610" y="1969216"/>
                <a:ext cx="1833952" cy="482460"/>
              </a:xfrm>
              <a:prstGeom prst="roundRect">
                <a:avLst/>
              </a:prstGeom>
              <a:solidFill>
                <a:srgbClr val="0070C0">
                  <a:alpha val="68000"/>
                </a:srgbClr>
              </a:solidFill>
              <a:ln>
                <a:noFill/>
              </a:ln>
              <a:effectLst>
                <a:outerShdw blurRad="40000" dist="23000" dir="5400000" sx="1000" sy="1000" rotWithShape="0">
                  <a:schemeClr val="tx1">
                    <a:lumMod val="50000"/>
                    <a:lumOff val="50000"/>
                    <a:alpha val="35000"/>
                  </a:scheme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pic>
            <p:nvPicPr>
              <p:cNvPr id="610" name="Picture 609">
                <a:extLst>
                  <a:ext uri="{FF2B5EF4-FFF2-40B4-BE49-F238E27FC236}">
                    <a16:creationId xmlns:a16="http://schemas.microsoft.com/office/drawing/2014/main" id="{60DF800F-415C-A742-85A0-24C56D14B65C}"/>
                  </a:ext>
                </a:extLst>
              </p:cNvPr>
              <p:cNvPicPr>
                <a:picLocks noChangeAspect="1"/>
              </p:cNvPicPr>
              <p:nvPr/>
            </p:nvPicPr>
            <p:blipFill>
              <a:blip r:embed="rId3"/>
              <a:stretch>
                <a:fillRect/>
              </a:stretch>
            </p:blipFill>
            <p:spPr>
              <a:xfrm>
                <a:off x="470425" y="1831146"/>
                <a:ext cx="733340" cy="733340"/>
              </a:xfrm>
              <a:prstGeom prst="rect">
                <a:avLst/>
              </a:prstGeom>
            </p:spPr>
          </p:pic>
          <p:grpSp>
            <p:nvGrpSpPr>
              <p:cNvPr id="611" name="Group 610">
                <a:extLst>
                  <a:ext uri="{FF2B5EF4-FFF2-40B4-BE49-F238E27FC236}">
                    <a16:creationId xmlns:a16="http://schemas.microsoft.com/office/drawing/2014/main" id="{37BD48CA-1B8C-DB4B-BA6F-580DC44A8D70}"/>
                  </a:ext>
                </a:extLst>
              </p:cNvPr>
              <p:cNvGrpSpPr/>
              <p:nvPr/>
            </p:nvGrpSpPr>
            <p:grpSpPr>
              <a:xfrm rot="21130254">
                <a:off x="1269047" y="2021747"/>
                <a:ext cx="385491" cy="380186"/>
                <a:chOff x="3322976" y="4509286"/>
                <a:chExt cx="287416" cy="275144"/>
              </a:xfrm>
            </p:grpSpPr>
            <p:grpSp>
              <p:nvGrpSpPr>
                <p:cNvPr id="612" name="Group 611">
                  <a:extLst>
                    <a:ext uri="{FF2B5EF4-FFF2-40B4-BE49-F238E27FC236}">
                      <a16:creationId xmlns:a16="http://schemas.microsoft.com/office/drawing/2014/main" id="{1E5270C0-ACA5-8D46-B409-5079F3868D97}"/>
                    </a:ext>
                  </a:extLst>
                </p:cNvPr>
                <p:cNvGrpSpPr/>
                <p:nvPr/>
              </p:nvGrpSpPr>
              <p:grpSpPr>
                <a:xfrm>
                  <a:off x="3322976" y="4509286"/>
                  <a:ext cx="287416" cy="275144"/>
                  <a:chOff x="3322976" y="4509286"/>
                  <a:chExt cx="287416" cy="275144"/>
                </a:xfrm>
              </p:grpSpPr>
              <p:sp>
                <p:nvSpPr>
                  <p:cNvPr id="614" name="Arc 613">
                    <a:extLst>
                      <a:ext uri="{FF2B5EF4-FFF2-40B4-BE49-F238E27FC236}">
                        <a16:creationId xmlns:a16="http://schemas.microsoft.com/office/drawing/2014/main" id="{C09DE502-C5EA-CB4F-9CED-88D149F6D0BF}"/>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15" name="Arc 614">
                    <a:extLst>
                      <a:ext uri="{FF2B5EF4-FFF2-40B4-BE49-F238E27FC236}">
                        <a16:creationId xmlns:a16="http://schemas.microsoft.com/office/drawing/2014/main" id="{F8C9368E-5D4A-B141-A27C-73C803B7DF66}"/>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616" name="Group 615">
                    <a:extLst>
                      <a:ext uri="{FF2B5EF4-FFF2-40B4-BE49-F238E27FC236}">
                        <a16:creationId xmlns:a16="http://schemas.microsoft.com/office/drawing/2014/main" id="{85F3CFA2-A898-8043-9C34-781F2FCC7AB3}"/>
                      </a:ext>
                    </a:extLst>
                  </p:cNvPr>
                  <p:cNvGrpSpPr/>
                  <p:nvPr/>
                </p:nvGrpSpPr>
                <p:grpSpPr>
                  <a:xfrm rot="2362663">
                    <a:off x="3334564" y="4538863"/>
                    <a:ext cx="61930" cy="33968"/>
                    <a:chOff x="4681291" y="2182174"/>
                    <a:chExt cx="61930" cy="33968"/>
                  </a:xfrm>
                </p:grpSpPr>
                <p:cxnSp>
                  <p:nvCxnSpPr>
                    <p:cNvPr id="620" name="Straight Connector 619">
                      <a:extLst>
                        <a:ext uri="{FF2B5EF4-FFF2-40B4-BE49-F238E27FC236}">
                          <a16:creationId xmlns:a16="http://schemas.microsoft.com/office/drawing/2014/main" id="{232D3618-9C90-D341-A581-814F7D3752EC}"/>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621" name="Straight Connector 620">
                      <a:extLst>
                        <a:ext uri="{FF2B5EF4-FFF2-40B4-BE49-F238E27FC236}">
                          <a16:creationId xmlns:a16="http://schemas.microsoft.com/office/drawing/2014/main" id="{6BEB1AFF-BA8C-0C47-B8AD-F0C9D97F0B17}"/>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617" name="Group 616">
                    <a:extLst>
                      <a:ext uri="{FF2B5EF4-FFF2-40B4-BE49-F238E27FC236}">
                        <a16:creationId xmlns:a16="http://schemas.microsoft.com/office/drawing/2014/main" id="{23A24A5A-B3BC-1947-8F7F-EEF23D8CF5F6}"/>
                      </a:ext>
                    </a:extLst>
                  </p:cNvPr>
                  <p:cNvGrpSpPr/>
                  <p:nvPr/>
                </p:nvGrpSpPr>
                <p:grpSpPr>
                  <a:xfrm rot="13384260">
                    <a:off x="3526548" y="4723851"/>
                    <a:ext cx="61929" cy="33968"/>
                    <a:chOff x="4690243" y="2183115"/>
                    <a:chExt cx="61929" cy="33968"/>
                  </a:xfrm>
                </p:grpSpPr>
                <p:cxnSp>
                  <p:nvCxnSpPr>
                    <p:cNvPr id="618" name="Straight Connector 617">
                      <a:extLst>
                        <a:ext uri="{FF2B5EF4-FFF2-40B4-BE49-F238E27FC236}">
                          <a16:creationId xmlns:a16="http://schemas.microsoft.com/office/drawing/2014/main" id="{27CB1724-A2D3-9E4C-82AF-434C1977CD5E}"/>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619" name="Straight Connector 618">
                      <a:extLst>
                        <a:ext uri="{FF2B5EF4-FFF2-40B4-BE49-F238E27FC236}">
                          <a16:creationId xmlns:a16="http://schemas.microsoft.com/office/drawing/2014/main" id="{6F439EBA-0620-2E46-9A3B-8826051F6460}"/>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613" name="Picture 612">
                  <a:extLst>
                    <a:ext uri="{FF2B5EF4-FFF2-40B4-BE49-F238E27FC236}">
                      <a16:creationId xmlns:a16="http://schemas.microsoft.com/office/drawing/2014/main" id="{6C8C3941-A1C3-6848-AEBB-5EF8E17244B4}"/>
                    </a:ext>
                  </a:extLst>
                </p:cNvPr>
                <p:cNvPicPr>
                  <a:picLocks noChangeAspect="1"/>
                </p:cNvPicPr>
                <p:nvPr/>
              </p:nvPicPr>
              <p:blipFill>
                <a:blip r:embed="rId4"/>
                <a:stretch>
                  <a:fillRect/>
                </a:stretch>
              </p:blipFill>
              <p:spPr>
                <a:xfrm rot="20907790">
                  <a:off x="3332867" y="4510139"/>
                  <a:ext cx="260757" cy="260757"/>
                </a:xfrm>
                <a:prstGeom prst="rect">
                  <a:avLst/>
                </a:prstGeom>
              </p:spPr>
            </p:pic>
          </p:grpSp>
        </p:grpSp>
        <p:grpSp>
          <p:nvGrpSpPr>
            <p:cNvPr id="606" name="Group 605">
              <a:extLst>
                <a:ext uri="{FF2B5EF4-FFF2-40B4-BE49-F238E27FC236}">
                  <a16:creationId xmlns:a16="http://schemas.microsoft.com/office/drawing/2014/main" id="{7E8ED565-2E43-E04C-9484-5B387B04B48C}"/>
                </a:ext>
              </a:extLst>
            </p:cNvPr>
            <p:cNvGrpSpPr/>
            <p:nvPr/>
          </p:nvGrpSpPr>
          <p:grpSpPr>
            <a:xfrm>
              <a:off x="1763783" y="2721254"/>
              <a:ext cx="352578" cy="237154"/>
              <a:chOff x="4032752" y="5179667"/>
              <a:chExt cx="352578" cy="237154"/>
            </a:xfrm>
          </p:grpSpPr>
          <p:sp>
            <p:nvSpPr>
              <p:cNvPr id="607" name="Left Arrow 606">
                <a:extLst>
                  <a:ext uri="{FF2B5EF4-FFF2-40B4-BE49-F238E27FC236}">
                    <a16:creationId xmlns:a16="http://schemas.microsoft.com/office/drawing/2014/main" id="{16A2ECE4-E8A3-294C-B6A4-1DD782F90A08}"/>
                  </a:ext>
                </a:extLst>
              </p:cNvPr>
              <p:cNvSpPr/>
              <p:nvPr/>
            </p:nvSpPr>
            <p:spPr>
              <a:xfrm rot="18951442" flipH="1">
                <a:off x="4032752" y="5179667"/>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608" name="Left Arrow 607">
                <a:extLst>
                  <a:ext uri="{FF2B5EF4-FFF2-40B4-BE49-F238E27FC236}">
                    <a16:creationId xmlns:a16="http://schemas.microsoft.com/office/drawing/2014/main" id="{78C5C32E-4866-B245-923D-17278137982F}"/>
                  </a:ext>
                </a:extLst>
              </p:cNvPr>
              <p:cNvSpPr/>
              <p:nvPr/>
            </p:nvSpPr>
            <p:spPr>
              <a:xfrm rot="8106200" flipH="1">
                <a:off x="4075813" y="530381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grpSp>
      <p:cxnSp>
        <p:nvCxnSpPr>
          <p:cNvPr id="622" name="Straight Arrow Connector 621">
            <a:extLst>
              <a:ext uri="{FF2B5EF4-FFF2-40B4-BE49-F238E27FC236}">
                <a16:creationId xmlns:a16="http://schemas.microsoft.com/office/drawing/2014/main" id="{66A4F0CC-C32E-8845-95C8-739D44C88E06}"/>
              </a:ext>
            </a:extLst>
          </p:cNvPr>
          <p:cNvCxnSpPr>
            <a:cxnSpLocks/>
          </p:cNvCxnSpPr>
          <p:nvPr/>
        </p:nvCxnSpPr>
        <p:spPr>
          <a:xfrm flipV="1">
            <a:off x="2401149" y="3252443"/>
            <a:ext cx="1375297" cy="1112855"/>
          </a:xfrm>
          <a:prstGeom prst="straightConnector1">
            <a:avLst/>
          </a:prstGeom>
          <a:ln w="44450">
            <a:solidFill>
              <a:schemeClr val="tx1">
                <a:alpha val="7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pic>
        <p:nvPicPr>
          <p:cNvPr id="624" name="Graphic 623" descr="Cloud">
            <a:extLst>
              <a:ext uri="{FF2B5EF4-FFF2-40B4-BE49-F238E27FC236}">
                <a16:creationId xmlns:a16="http://schemas.microsoft.com/office/drawing/2014/main" id="{D3BB939C-33AE-5F45-8BA9-77DA6BC05F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6917" y="2183158"/>
            <a:ext cx="1446964" cy="1501379"/>
          </a:xfrm>
          <a:prstGeom prst="rect">
            <a:avLst/>
          </a:prstGeom>
          <a:effectLst>
            <a:glow>
              <a:schemeClr val="accent1">
                <a:alpha val="40000"/>
              </a:schemeClr>
            </a:glow>
            <a:outerShdw dist="50800" dir="5400000" sx="91000" sy="91000" algn="ctr" rotWithShape="0">
              <a:schemeClr val="tx2">
                <a:lumMod val="40000"/>
                <a:lumOff val="60000"/>
                <a:alpha val="50000"/>
              </a:schemeClr>
            </a:outerShdw>
          </a:effectLst>
        </p:spPr>
      </p:pic>
      <p:sp>
        <p:nvSpPr>
          <p:cNvPr id="240" name="Rectangle 239">
            <a:extLst>
              <a:ext uri="{FF2B5EF4-FFF2-40B4-BE49-F238E27FC236}">
                <a16:creationId xmlns:a16="http://schemas.microsoft.com/office/drawing/2014/main" id="{642245DC-6B52-634F-A7CC-FB37707123A9}"/>
              </a:ext>
            </a:extLst>
          </p:cNvPr>
          <p:cNvSpPr/>
          <p:nvPr/>
        </p:nvSpPr>
        <p:spPr>
          <a:xfrm>
            <a:off x="875651" y="5567646"/>
            <a:ext cx="8049360" cy="369332"/>
          </a:xfrm>
          <a:prstGeom prst="rect">
            <a:avLst/>
          </a:prstGeom>
        </p:spPr>
        <p:txBody>
          <a:bodyPr wrap="square">
            <a:spAutoFit/>
          </a:bodyPr>
          <a:lstStyle/>
          <a:p>
            <a:r>
              <a:rPr lang="en-US" dirty="0">
                <a:cs typeface="Arial" panose="020B0604020202020204" pitchFamily="34" charset="0"/>
              </a:rPr>
              <a:t>Potential subsequent risks can become severe due to the pervasive influence </a:t>
            </a:r>
          </a:p>
        </p:txBody>
      </p:sp>
      <p:grpSp>
        <p:nvGrpSpPr>
          <p:cNvPr id="255" name="Group 254">
            <a:extLst>
              <a:ext uri="{FF2B5EF4-FFF2-40B4-BE49-F238E27FC236}">
                <a16:creationId xmlns:a16="http://schemas.microsoft.com/office/drawing/2014/main" id="{004FA11C-D135-674F-A233-326B27565B2E}"/>
              </a:ext>
            </a:extLst>
          </p:cNvPr>
          <p:cNvGrpSpPr/>
          <p:nvPr/>
        </p:nvGrpSpPr>
        <p:grpSpPr>
          <a:xfrm>
            <a:off x="274390" y="6099513"/>
            <a:ext cx="5017250" cy="762575"/>
            <a:chOff x="3852360" y="4549268"/>
            <a:chExt cx="5017250" cy="762575"/>
          </a:xfrm>
        </p:grpSpPr>
        <p:grpSp>
          <p:nvGrpSpPr>
            <p:cNvPr id="636" name="Group 635">
              <a:extLst>
                <a:ext uri="{FF2B5EF4-FFF2-40B4-BE49-F238E27FC236}">
                  <a16:creationId xmlns:a16="http://schemas.microsoft.com/office/drawing/2014/main" id="{71CCBEC4-6EB3-8443-A324-651A360D5D9E}"/>
                </a:ext>
              </a:extLst>
            </p:cNvPr>
            <p:cNvGrpSpPr/>
            <p:nvPr/>
          </p:nvGrpSpPr>
          <p:grpSpPr>
            <a:xfrm>
              <a:off x="3852360" y="4549268"/>
              <a:ext cx="4898108" cy="733340"/>
              <a:chOff x="-317617" y="1847119"/>
              <a:chExt cx="4898108" cy="733340"/>
            </a:xfrm>
          </p:grpSpPr>
          <p:sp>
            <p:nvSpPr>
              <p:cNvPr id="640" name="Rounded Rectangle 639">
                <a:extLst>
                  <a:ext uri="{FF2B5EF4-FFF2-40B4-BE49-F238E27FC236}">
                    <a16:creationId xmlns:a16="http://schemas.microsoft.com/office/drawing/2014/main" id="{92EC211D-3130-E14E-9FC8-A2A820F7FEE6}"/>
                  </a:ext>
                </a:extLst>
              </p:cNvPr>
              <p:cNvSpPr/>
              <p:nvPr/>
            </p:nvSpPr>
            <p:spPr>
              <a:xfrm>
                <a:off x="-317617" y="1968214"/>
                <a:ext cx="4898108" cy="482460"/>
              </a:xfrm>
              <a:prstGeom prst="roundRect">
                <a:avLst>
                  <a:gd name="adj" fmla="val 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641" name="Picture 640">
                <a:extLst>
                  <a:ext uri="{FF2B5EF4-FFF2-40B4-BE49-F238E27FC236}">
                    <a16:creationId xmlns:a16="http://schemas.microsoft.com/office/drawing/2014/main" id="{0782F05D-7DF4-9546-B24F-8F5D27ADC67B}"/>
                  </a:ext>
                </a:extLst>
              </p:cNvPr>
              <p:cNvPicPr>
                <a:picLocks noChangeAspect="1"/>
              </p:cNvPicPr>
              <p:nvPr/>
            </p:nvPicPr>
            <p:blipFill>
              <a:blip r:embed="rId3"/>
              <a:stretch>
                <a:fillRect/>
              </a:stretch>
            </p:blipFill>
            <p:spPr>
              <a:xfrm>
                <a:off x="-317617" y="1847119"/>
                <a:ext cx="733340" cy="733340"/>
              </a:xfrm>
              <a:prstGeom prst="rect">
                <a:avLst/>
              </a:prstGeom>
            </p:spPr>
          </p:pic>
          <p:grpSp>
            <p:nvGrpSpPr>
              <p:cNvPr id="642" name="Group 641">
                <a:extLst>
                  <a:ext uri="{FF2B5EF4-FFF2-40B4-BE49-F238E27FC236}">
                    <a16:creationId xmlns:a16="http://schemas.microsoft.com/office/drawing/2014/main" id="{3CD7B29C-60B7-BF4B-A5BA-2994795011A4}"/>
                  </a:ext>
                </a:extLst>
              </p:cNvPr>
              <p:cNvGrpSpPr/>
              <p:nvPr/>
            </p:nvGrpSpPr>
            <p:grpSpPr>
              <a:xfrm rot="21130254">
                <a:off x="1269047" y="2021747"/>
                <a:ext cx="385491" cy="380186"/>
                <a:chOff x="3322976" y="4509286"/>
                <a:chExt cx="287416" cy="275144"/>
              </a:xfrm>
            </p:grpSpPr>
            <p:grpSp>
              <p:nvGrpSpPr>
                <p:cNvPr id="643" name="Group 642">
                  <a:extLst>
                    <a:ext uri="{FF2B5EF4-FFF2-40B4-BE49-F238E27FC236}">
                      <a16:creationId xmlns:a16="http://schemas.microsoft.com/office/drawing/2014/main" id="{7D6B5391-2088-694D-BD2D-7804F89A0C81}"/>
                    </a:ext>
                  </a:extLst>
                </p:cNvPr>
                <p:cNvGrpSpPr/>
                <p:nvPr/>
              </p:nvGrpSpPr>
              <p:grpSpPr>
                <a:xfrm>
                  <a:off x="3322976" y="4509286"/>
                  <a:ext cx="287416" cy="275144"/>
                  <a:chOff x="3322976" y="4509286"/>
                  <a:chExt cx="287416" cy="275144"/>
                </a:xfrm>
              </p:grpSpPr>
              <p:sp>
                <p:nvSpPr>
                  <p:cNvPr id="645" name="Arc 644">
                    <a:extLst>
                      <a:ext uri="{FF2B5EF4-FFF2-40B4-BE49-F238E27FC236}">
                        <a16:creationId xmlns:a16="http://schemas.microsoft.com/office/drawing/2014/main" id="{9FC2DC74-FEFD-C546-9464-1E81576E5747}"/>
                      </a:ext>
                    </a:extLst>
                  </p:cNvPr>
                  <p:cNvSpPr>
                    <a:spLocks/>
                  </p:cNvSpPr>
                  <p:nvPr/>
                </p:nvSpPr>
                <p:spPr>
                  <a:xfrm>
                    <a:off x="3322976" y="4509286"/>
                    <a:ext cx="274320" cy="274320"/>
                  </a:xfrm>
                  <a:prstGeom prst="arc">
                    <a:avLst>
                      <a:gd name="adj1" fmla="val 16428454"/>
                      <a:gd name="adj2" fmla="val 27573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46" name="Arc 645">
                    <a:extLst>
                      <a:ext uri="{FF2B5EF4-FFF2-40B4-BE49-F238E27FC236}">
                        <a16:creationId xmlns:a16="http://schemas.microsoft.com/office/drawing/2014/main" id="{33A9E93C-4A18-CE44-A180-E8D031D9776A}"/>
                      </a:ext>
                    </a:extLst>
                  </p:cNvPr>
                  <p:cNvSpPr>
                    <a:spLocks/>
                  </p:cNvSpPr>
                  <p:nvPr/>
                </p:nvSpPr>
                <p:spPr>
                  <a:xfrm rot="20986689" flipH="1" flipV="1">
                    <a:off x="3325142" y="4510110"/>
                    <a:ext cx="285250" cy="274320"/>
                  </a:xfrm>
                  <a:prstGeom prst="arc">
                    <a:avLst>
                      <a:gd name="adj1" fmla="val 17480255"/>
                      <a:gd name="adj2" fmla="val 3099123"/>
                    </a:avLst>
                  </a:prstGeom>
                  <a:ln w="19050" cap="rnd">
                    <a:round/>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647" name="Group 646">
                    <a:extLst>
                      <a:ext uri="{FF2B5EF4-FFF2-40B4-BE49-F238E27FC236}">
                        <a16:creationId xmlns:a16="http://schemas.microsoft.com/office/drawing/2014/main" id="{794273FF-7FB2-054F-AC1E-C3642ACBB79D}"/>
                      </a:ext>
                    </a:extLst>
                  </p:cNvPr>
                  <p:cNvGrpSpPr/>
                  <p:nvPr/>
                </p:nvGrpSpPr>
                <p:grpSpPr>
                  <a:xfrm rot="2362663">
                    <a:off x="3334564" y="4538863"/>
                    <a:ext cx="61930" cy="33968"/>
                    <a:chOff x="4681291" y="2182174"/>
                    <a:chExt cx="61930" cy="33968"/>
                  </a:xfrm>
                </p:grpSpPr>
                <p:cxnSp>
                  <p:nvCxnSpPr>
                    <p:cNvPr id="651" name="Straight Connector 650">
                      <a:extLst>
                        <a:ext uri="{FF2B5EF4-FFF2-40B4-BE49-F238E27FC236}">
                          <a16:creationId xmlns:a16="http://schemas.microsoft.com/office/drawing/2014/main" id="{9C910B64-BAAF-4146-B309-3443F0263B47}"/>
                        </a:ext>
                      </a:extLst>
                    </p:cNvPr>
                    <p:cNvCxnSpPr>
                      <a:cxnSpLocks/>
                    </p:cNvCxnSpPr>
                    <p:nvPr/>
                  </p:nvCxnSpPr>
                  <p:spPr>
                    <a:xfrm flipV="1">
                      <a:off x="4681291" y="2182174"/>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652" name="Straight Connector 651">
                      <a:extLst>
                        <a:ext uri="{FF2B5EF4-FFF2-40B4-BE49-F238E27FC236}">
                          <a16:creationId xmlns:a16="http://schemas.microsoft.com/office/drawing/2014/main" id="{D0CF6564-E63C-8D4C-99BB-7B4DF4EBC1A3}"/>
                        </a:ext>
                      </a:extLst>
                    </p:cNvPr>
                    <p:cNvCxnSpPr>
                      <a:cxnSpLocks/>
                    </p:cNvCxnSpPr>
                    <p:nvPr/>
                  </p:nvCxnSpPr>
                  <p:spPr>
                    <a:xfrm flipH="1" flipV="1">
                      <a:off x="4710853" y="218217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nvGrpSpPr>
                  <p:cNvPr id="648" name="Group 647">
                    <a:extLst>
                      <a:ext uri="{FF2B5EF4-FFF2-40B4-BE49-F238E27FC236}">
                        <a16:creationId xmlns:a16="http://schemas.microsoft.com/office/drawing/2014/main" id="{2C191608-603A-954E-A55F-841091219494}"/>
                      </a:ext>
                    </a:extLst>
                  </p:cNvPr>
                  <p:cNvGrpSpPr/>
                  <p:nvPr/>
                </p:nvGrpSpPr>
                <p:grpSpPr>
                  <a:xfrm rot="13384260">
                    <a:off x="3526548" y="4723851"/>
                    <a:ext cx="61929" cy="33968"/>
                    <a:chOff x="4690243" y="2183115"/>
                    <a:chExt cx="61929" cy="33968"/>
                  </a:xfrm>
                </p:grpSpPr>
                <p:cxnSp>
                  <p:nvCxnSpPr>
                    <p:cNvPr id="649" name="Straight Connector 648">
                      <a:extLst>
                        <a:ext uri="{FF2B5EF4-FFF2-40B4-BE49-F238E27FC236}">
                          <a16:creationId xmlns:a16="http://schemas.microsoft.com/office/drawing/2014/main" id="{0C964065-43EC-DA4A-8E57-E5594E5A57D5}"/>
                        </a:ext>
                      </a:extLst>
                    </p:cNvPr>
                    <p:cNvCxnSpPr>
                      <a:cxnSpLocks/>
                    </p:cNvCxnSpPr>
                    <p:nvPr/>
                  </p:nvCxnSpPr>
                  <p:spPr>
                    <a:xfrm flipV="1">
                      <a:off x="4690243" y="2183117"/>
                      <a:ext cx="29562" cy="33966"/>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650" name="Straight Connector 649">
                      <a:extLst>
                        <a:ext uri="{FF2B5EF4-FFF2-40B4-BE49-F238E27FC236}">
                          <a16:creationId xmlns:a16="http://schemas.microsoft.com/office/drawing/2014/main" id="{28235BA7-0604-B244-BEB0-2A648DB2AA9B}"/>
                        </a:ext>
                      </a:extLst>
                    </p:cNvPr>
                    <p:cNvCxnSpPr>
                      <a:cxnSpLocks/>
                    </p:cNvCxnSpPr>
                    <p:nvPr/>
                  </p:nvCxnSpPr>
                  <p:spPr>
                    <a:xfrm flipH="1" flipV="1">
                      <a:off x="4719804" y="2183115"/>
                      <a:ext cx="32368" cy="33967"/>
                    </a:xfrm>
                    <a:prstGeom prst="line">
                      <a:avLst/>
                    </a:prstGeom>
                    <a:ln w="19050" cap="rnd"/>
                  </p:spPr>
                  <p:style>
                    <a:lnRef idx="1">
                      <a:schemeClr val="dk1"/>
                    </a:lnRef>
                    <a:fillRef idx="0">
                      <a:schemeClr val="dk1"/>
                    </a:fillRef>
                    <a:effectRef idx="0">
                      <a:schemeClr val="dk1"/>
                    </a:effectRef>
                    <a:fontRef idx="minor">
                      <a:schemeClr val="tx1"/>
                    </a:fontRef>
                  </p:style>
                </p:cxnSp>
              </p:grpSp>
            </p:grpSp>
            <p:pic>
              <p:nvPicPr>
                <p:cNvPr id="644" name="Picture 643">
                  <a:extLst>
                    <a:ext uri="{FF2B5EF4-FFF2-40B4-BE49-F238E27FC236}">
                      <a16:creationId xmlns:a16="http://schemas.microsoft.com/office/drawing/2014/main" id="{985157F6-C9BA-BF45-96F5-12755ED9084D}"/>
                    </a:ext>
                  </a:extLst>
                </p:cNvPr>
                <p:cNvPicPr>
                  <a:picLocks noChangeAspect="1"/>
                </p:cNvPicPr>
                <p:nvPr/>
              </p:nvPicPr>
              <p:blipFill>
                <a:blip r:embed="rId4"/>
                <a:stretch>
                  <a:fillRect/>
                </a:stretch>
              </p:blipFill>
              <p:spPr>
                <a:xfrm rot="20907790">
                  <a:off x="3332866" y="4510140"/>
                  <a:ext cx="260757" cy="260757"/>
                </a:xfrm>
                <a:prstGeom prst="rect">
                  <a:avLst/>
                </a:prstGeom>
              </p:spPr>
            </p:pic>
          </p:grpSp>
        </p:grpSp>
        <p:grpSp>
          <p:nvGrpSpPr>
            <p:cNvPr id="637" name="Group 636">
              <a:extLst>
                <a:ext uri="{FF2B5EF4-FFF2-40B4-BE49-F238E27FC236}">
                  <a16:creationId xmlns:a16="http://schemas.microsoft.com/office/drawing/2014/main" id="{59CE4B63-4070-5844-B316-9E0B93B00AD2}"/>
                </a:ext>
              </a:extLst>
            </p:cNvPr>
            <p:cNvGrpSpPr/>
            <p:nvPr/>
          </p:nvGrpSpPr>
          <p:grpSpPr>
            <a:xfrm>
              <a:off x="6945025" y="4775240"/>
              <a:ext cx="352578" cy="237154"/>
              <a:chOff x="4588433" y="5159906"/>
              <a:chExt cx="352578" cy="237154"/>
            </a:xfrm>
          </p:grpSpPr>
          <p:sp>
            <p:nvSpPr>
              <p:cNvPr id="638" name="Left Arrow 637">
                <a:extLst>
                  <a:ext uri="{FF2B5EF4-FFF2-40B4-BE49-F238E27FC236}">
                    <a16:creationId xmlns:a16="http://schemas.microsoft.com/office/drawing/2014/main" id="{A4C7E764-FF89-0749-B342-22BF6934AE3C}"/>
                  </a:ext>
                </a:extLst>
              </p:cNvPr>
              <p:cNvSpPr/>
              <p:nvPr/>
            </p:nvSpPr>
            <p:spPr>
              <a:xfrm rot="18951442" flipH="1">
                <a:off x="4588433" y="5159906"/>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sp>
            <p:nvSpPr>
              <p:cNvPr id="639" name="Left Arrow 638">
                <a:extLst>
                  <a:ext uri="{FF2B5EF4-FFF2-40B4-BE49-F238E27FC236}">
                    <a16:creationId xmlns:a16="http://schemas.microsoft.com/office/drawing/2014/main" id="{54C136B9-0344-3644-A6F1-A394B8212325}"/>
                  </a:ext>
                </a:extLst>
              </p:cNvPr>
              <p:cNvSpPr/>
              <p:nvPr/>
            </p:nvSpPr>
            <p:spPr>
              <a:xfrm rot="8106200" flipH="1">
                <a:off x="4631494" y="5284055"/>
                <a:ext cx="309517" cy="113005"/>
              </a:xfrm>
              <a:prstGeom prst="leftArrow">
                <a:avLst>
                  <a:gd name="adj1" fmla="val 50000"/>
                  <a:gd name="adj2" fmla="val 80727"/>
                </a:avLst>
              </a:prstGeom>
              <a:no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n w="76200">
                    <a:solidFill>
                      <a:schemeClr val="tx1"/>
                    </a:solidFill>
                  </a:ln>
                  <a:noFill/>
                </a:endParaRPr>
              </a:p>
            </p:txBody>
          </p:sp>
        </p:grpSp>
        <p:sp>
          <p:nvSpPr>
            <p:cNvPr id="653" name="Rectangle 652">
              <a:extLst>
                <a:ext uri="{FF2B5EF4-FFF2-40B4-BE49-F238E27FC236}">
                  <a16:creationId xmlns:a16="http://schemas.microsoft.com/office/drawing/2014/main" id="{EA105146-3EF1-2545-8559-6B6C4CA0B7CA}"/>
                </a:ext>
              </a:extLst>
            </p:cNvPr>
            <p:cNvSpPr/>
            <p:nvPr/>
          </p:nvSpPr>
          <p:spPr>
            <a:xfrm>
              <a:off x="4401586" y="4757845"/>
              <a:ext cx="4468024" cy="553998"/>
            </a:xfrm>
            <a:prstGeom prst="rect">
              <a:avLst/>
            </a:prstGeom>
          </p:spPr>
          <p:txBody>
            <a:bodyPr wrap="square">
              <a:spAutoFit/>
            </a:bodyPr>
            <a:lstStyle/>
            <a:p>
              <a:r>
                <a:rPr lang="en-US" sz="1500" dirty="0">
                  <a:cs typeface="Arial" panose="020B0604020202020204" pitchFamily="34" charset="0"/>
                </a:rPr>
                <a:t>Sensors	         Processes	  Communication	</a:t>
              </a:r>
            </a:p>
          </p:txBody>
        </p:sp>
      </p:grpSp>
      <p:sp>
        <p:nvSpPr>
          <p:cNvPr id="467" name="Bent Arrow 466">
            <a:extLst>
              <a:ext uri="{FF2B5EF4-FFF2-40B4-BE49-F238E27FC236}">
                <a16:creationId xmlns:a16="http://schemas.microsoft.com/office/drawing/2014/main" id="{C938E675-9E45-C243-9CD5-FDFE8224EB87}"/>
              </a:ext>
            </a:extLst>
          </p:cNvPr>
          <p:cNvSpPr/>
          <p:nvPr/>
        </p:nvSpPr>
        <p:spPr>
          <a:xfrm flipV="1">
            <a:off x="399571" y="5361395"/>
            <a:ext cx="412435" cy="482459"/>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0" name="Rectangle 2">
            <a:extLst>
              <a:ext uri="{FF2B5EF4-FFF2-40B4-BE49-F238E27FC236}">
                <a16:creationId xmlns:a16="http://schemas.microsoft.com/office/drawing/2014/main" id="{7B5F6F0B-C13B-CC43-AF81-7DF243936FF7}"/>
              </a:ext>
            </a:extLst>
          </p:cNvPr>
          <p:cNvSpPr>
            <a:spLocks noGrp="1" noChangeArrowheads="1"/>
          </p:cNvSpPr>
          <p:nvPr>
            <p:ph type="title"/>
          </p:nvPr>
        </p:nvSpPr>
        <p:spPr>
          <a:xfrm>
            <a:off x="405303" y="0"/>
            <a:ext cx="7515225" cy="1143000"/>
          </a:xfrm>
        </p:spPr>
        <p:txBody>
          <a:bodyPr/>
          <a:lstStyle/>
          <a:p>
            <a:pPr eaLnBrk="1" hangingPunct="1">
              <a:defRPr/>
            </a:pPr>
            <a:r>
              <a:rPr lang="en-US" altLang="en-US" sz="3000" b="1" dirty="0">
                <a:effectLst>
                  <a:outerShdw blurRad="38100" dist="38100" dir="2700000" algn="tl">
                    <a:srgbClr val="C0C0C0"/>
                  </a:outerShdw>
                </a:effectLst>
              </a:rPr>
              <a:t>Introduction</a:t>
            </a:r>
          </a:p>
        </p:txBody>
      </p:sp>
      <p:sp>
        <p:nvSpPr>
          <p:cNvPr id="661" name="TextBox 660">
            <a:extLst>
              <a:ext uri="{FF2B5EF4-FFF2-40B4-BE49-F238E27FC236}">
                <a16:creationId xmlns:a16="http://schemas.microsoft.com/office/drawing/2014/main" id="{C9A2BED9-5E16-EC4F-AE89-F2E759AE1FF9}"/>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3</a:t>
            </a:r>
          </a:p>
        </p:txBody>
      </p:sp>
    </p:spTree>
    <p:extLst>
      <p:ext uri="{BB962C8B-B14F-4D97-AF65-F5344CB8AC3E}">
        <p14:creationId xmlns:p14="http://schemas.microsoft.com/office/powerpoint/2010/main" val="1591788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p:cNvSpPr>
            <a:spLocks noGrp="1" noChangeArrowheads="1"/>
          </p:cNvSpPr>
          <p:nvPr>
            <p:ph idx="1"/>
          </p:nvPr>
        </p:nvSpPr>
        <p:spPr>
          <a:xfrm>
            <a:off x="457200" y="1339981"/>
            <a:ext cx="8229600" cy="4525963"/>
          </a:xfrm>
        </p:spPr>
        <p:txBody>
          <a:bodyPr/>
          <a:lstStyle/>
          <a:p>
            <a:pPr>
              <a:lnSpc>
                <a:spcPct val="120000"/>
              </a:lnSpc>
            </a:pPr>
            <a:r>
              <a:rPr lang="en-US" altLang="en-US" sz="2500" dirty="0">
                <a:latin typeface="Arial" panose="020B0604020202020204" pitchFamily="34" charset="0"/>
                <a:ea typeface="ＭＳ Ｐゴシック" charset="-128"/>
                <a:cs typeface="Arial" panose="020B0604020202020204" pitchFamily="34" charset="0"/>
              </a:rPr>
              <a:t>Gaining </a:t>
            </a:r>
            <a:r>
              <a:rPr lang="en-US" altLang="en-US" sz="2500" b="1" dirty="0">
                <a:latin typeface="Arial" panose="020B0604020202020204" pitchFamily="34" charset="0"/>
                <a:ea typeface="ＭＳ Ｐゴシック" charset="-128"/>
                <a:cs typeface="Arial" panose="020B0604020202020204" pitchFamily="34" charset="0"/>
              </a:rPr>
              <a:t>insights </a:t>
            </a:r>
            <a:r>
              <a:rPr lang="en-US" altLang="en-US" sz="2500" dirty="0">
                <a:latin typeface="Arial" panose="020B0604020202020204" pitchFamily="34" charset="0"/>
                <a:ea typeface="ＭＳ Ｐゴシック" charset="-128"/>
                <a:cs typeface="Arial" panose="020B0604020202020204" pitchFamily="34" charset="0"/>
              </a:rPr>
              <a:t>into</a:t>
            </a:r>
            <a:r>
              <a:rPr lang="en-US" altLang="en-US" sz="2500" b="1" dirty="0">
                <a:latin typeface="Arial" panose="020B0604020202020204" pitchFamily="34" charset="0"/>
                <a:ea typeface="ＭＳ Ｐゴシック" charset="-128"/>
                <a:cs typeface="Arial" panose="020B0604020202020204" pitchFamily="34" charset="0"/>
              </a:rPr>
              <a:t> negative aspects</a:t>
            </a:r>
            <a:r>
              <a:rPr lang="en-US" altLang="en-US" sz="2500" dirty="0">
                <a:latin typeface="Arial" panose="020B0604020202020204" pitchFamily="34" charset="0"/>
                <a:ea typeface="ＭＳ Ｐゴシック" charset="-128"/>
                <a:cs typeface="Arial" panose="020B0604020202020204" pitchFamily="34" charset="0"/>
              </a:rPr>
              <a:t> of IoT is crucial for raising awareness of the issues.</a:t>
            </a:r>
          </a:p>
          <a:p>
            <a:pPr>
              <a:lnSpc>
                <a:spcPct val="120000"/>
              </a:lnSpc>
            </a:pPr>
            <a:r>
              <a:rPr lang="en-US" altLang="en-US" sz="2500" dirty="0">
                <a:latin typeface="Arial" panose="020B0604020202020204" pitchFamily="34" charset="0"/>
                <a:ea typeface="ＭＳ Ｐゴシック" charset="-128"/>
                <a:cs typeface="Arial" panose="020B0604020202020204" pitchFamily="34" charset="0"/>
              </a:rPr>
              <a:t>This project proposes visual approaches for exploring the downsides of IoT. </a:t>
            </a:r>
          </a:p>
          <a:p>
            <a:pPr>
              <a:lnSpc>
                <a:spcPct val="120000"/>
              </a:lnSpc>
            </a:pPr>
            <a:r>
              <a:rPr lang="en-US" altLang="en-US" sz="2500" dirty="0">
                <a:latin typeface="Arial" panose="020B0604020202020204" pitchFamily="34" charset="0"/>
                <a:ea typeface="ＭＳ Ｐゴシック" charset="-128"/>
                <a:cs typeface="Arial" panose="020B0604020202020204" pitchFamily="34" charset="0"/>
              </a:rPr>
              <a:t>The visualization is expanded on the following dimensions:   </a:t>
            </a:r>
          </a:p>
          <a:p>
            <a:pPr lvl="1">
              <a:lnSpc>
                <a:spcPct val="120000"/>
              </a:lnSpc>
            </a:pPr>
            <a:r>
              <a:rPr lang="en-US" altLang="en-US" sz="2200" dirty="0">
                <a:latin typeface="Arial" panose="020B0604020202020204" pitchFamily="34" charset="0"/>
                <a:cs typeface="Arial" panose="020B0604020202020204" pitchFamily="34" charset="0"/>
              </a:rPr>
              <a:t>The relationship between the aspects</a:t>
            </a:r>
          </a:p>
          <a:p>
            <a:pPr lvl="1">
              <a:lnSpc>
                <a:spcPct val="120000"/>
              </a:lnSpc>
            </a:pPr>
            <a:r>
              <a:rPr lang="en-US" altLang="en-US" sz="2200" dirty="0">
                <a:latin typeface="Arial" panose="020B0604020202020204" pitchFamily="34" charset="0"/>
                <a:cs typeface="Arial" panose="020B0604020202020204" pitchFamily="34" charset="0"/>
              </a:rPr>
              <a:t>Temporal domain: The evolution of topics over time</a:t>
            </a:r>
          </a:p>
        </p:txBody>
      </p:sp>
      <p:sp>
        <p:nvSpPr>
          <p:cNvPr id="17411" name="Content Placeholder 2"/>
          <p:cNvSpPr>
            <a:spLocks/>
          </p:cNvSpPr>
          <p:nvPr/>
        </p:nvSpPr>
        <p:spPr bwMode="auto">
          <a:xfrm>
            <a:off x="1371600" y="1543050"/>
            <a:ext cx="65151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853E"/>
              </a:buClr>
              <a:buSzPct val="75000"/>
              <a:buFont typeface="Wingdings" charset="2"/>
              <a:buChar char="p"/>
              <a:defRPr sz="2800">
                <a:solidFill>
                  <a:schemeClr val="tx1"/>
                </a:solidFill>
                <a:latin typeface="Arial" charset="0"/>
                <a:ea typeface="ＭＳ Ｐゴシック" charset="-128"/>
                <a:cs typeface="Arial" charset="0"/>
              </a:defRPr>
            </a:lvl1pPr>
            <a:lvl2pPr marL="742950" indent="-285750">
              <a:spcBef>
                <a:spcPct val="20000"/>
              </a:spcBef>
              <a:buClr>
                <a:srgbClr val="00853E"/>
              </a:buClr>
              <a:buSzPct val="75000"/>
              <a:buFont typeface="Wingdings" charset="2"/>
              <a:buChar char="n"/>
              <a:defRPr sz="2400">
                <a:solidFill>
                  <a:schemeClr val="tx1"/>
                </a:solidFill>
                <a:latin typeface="Arial" charset="0"/>
                <a:ea typeface="Arial" charset="0"/>
                <a:cs typeface="Arial" charset="0"/>
              </a:defRPr>
            </a:lvl2pPr>
            <a:lvl3pPr marL="1143000" indent="-228600">
              <a:spcBef>
                <a:spcPct val="20000"/>
              </a:spcBef>
              <a:buClr>
                <a:srgbClr val="00853E"/>
              </a:buClr>
              <a:buSzPct val="65000"/>
              <a:buFont typeface="Wingdings" charset="2"/>
              <a:buChar char="p"/>
              <a:defRPr sz="2000">
                <a:solidFill>
                  <a:schemeClr val="tx1"/>
                </a:solidFill>
                <a:latin typeface="Arial" charset="0"/>
                <a:ea typeface="Arial" charset="0"/>
                <a:cs typeface="Arial" charset="0"/>
              </a:defRPr>
            </a:lvl3pPr>
            <a:lvl4pPr marL="1600200" indent="-228600">
              <a:spcBef>
                <a:spcPct val="20000"/>
              </a:spcBef>
              <a:buClr>
                <a:srgbClr val="00853E"/>
              </a:buClr>
              <a:buFont typeface="Wingdings" charset="2"/>
              <a:buChar char="§"/>
              <a:defRPr>
                <a:solidFill>
                  <a:schemeClr val="tx1"/>
                </a:solidFill>
                <a:latin typeface="Arial" charset="0"/>
                <a:ea typeface="Arial" charset="0"/>
                <a:cs typeface="Arial" charset="0"/>
              </a:defRPr>
            </a:lvl4pPr>
            <a:lvl5pPr marL="2057400" indent="-228600">
              <a:spcBef>
                <a:spcPct val="20000"/>
              </a:spcBef>
              <a:buClr>
                <a:srgbClr val="00853E"/>
              </a:buClr>
              <a:buSzPct val="80000"/>
              <a:buFont typeface="Wingdings" charset="2"/>
              <a:buChar cha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9pPr>
          </a:lstStyle>
          <a:p>
            <a:pPr>
              <a:spcBef>
                <a:spcPts val="506"/>
              </a:spcBef>
              <a:buClrTx/>
              <a:buSzPct val="60000"/>
              <a:buNone/>
            </a:pPr>
            <a:endParaRPr lang="en-US" altLang="en-US" sz="2100" b="1">
              <a:solidFill>
                <a:srgbClr val="003366"/>
              </a:solidFill>
            </a:endParaRPr>
          </a:p>
        </p:txBody>
      </p:sp>
      <p:sp>
        <p:nvSpPr>
          <p:cNvPr id="7" name="Rectangle 2">
            <a:extLst>
              <a:ext uri="{FF2B5EF4-FFF2-40B4-BE49-F238E27FC236}">
                <a16:creationId xmlns:a16="http://schemas.microsoft.com/office/drawing/2014/main" id="{29950650-95B6-F448-8A08-EDC5C0788E6B}"/>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Project Overview</a:t>
            </a:r>
          </a:p>
        </p:txBody>
      </p:sp>
      <p:sp>
        <p:nvSpPr>
          <p:cNvPr id="8" name="TextBox 7">
            <a:extLst>
              <a:ext uri="{FF2B5EF4-FFF2-40B4-BE49-F238E27FC236}">
                <a16:creationId xmlns:a16="http://schemas.microsoft.com/office/drawing/2014/main" id="{AF9A57D8-E2D9-BA42-82C2-70974AF12523}"/>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4</a:t>
            </a:r>
          </a:p>
        </p:txBody>
      </p:sp>
    </p:spTree>
    <p:extLst>
      <p:ext uri="{BB962C8B-B14F-4D97-AF65-F5344CB8AC3E}">
        <p14:creationId xmlns:p14="http://schemas.microsoft.com/office/powerpoint/2010/main" val="425149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1"/>
          <p:cNvSpPr>
            <a:spLocks noGrp="1" noChangeArrowheads="1"/>
          </p:cNvSpPr>
          <p:nvPr>
            <p:ph idx="1"/>
          </p:nvPr>
        </p:nvSpPr>
        <p:spPr>
          <a:xfrm>
            <a:off x="349494" y="1543050"/>
            <a:ext cx="8445011" cy="3018094"/>
          </a:xfrm>
        </p:spPr>
        <p:txBody>
          <a:bodyPr/>
          <a:lstStyle/>
          <a:p>
            <a:pPr>
              <a:lnSpc>
                <a:spcPct val="150000"/>
              </a:lnSpc>
            </a:pPr>
            <a:r>
              <a:rPr lang="en-US" altLang="en-US" sz="2800" dirty="0">
                <a:ea typeface="ＭＳ Ｐゴシック" charset="-128"/>
              </a:rPr>
              <a:t>We therefore focus the following design goals:</a:t>
            </a:r>
          </a:p>
          <a:p>
            <a:pPr lvl="1">
              <a:lnSpc>
                <a:spcPct val="150000"/>
              </a:lnSpc>
            </a:pPr>
            <a:r>
              <a:rPr lang="en-US" altLang="en-US" dirty="0"/>
              <a:t>Temporal overview across negative aspects distribution</a:t>
            </a:r>
          </a:p>
          <a:p>
            <a:pPr lvl="1">
              <a:lnSpc>
                <a:spcPct val="150000"/>
              </a:lnSpc>
            </a:pPr>
            <a:r>
              <a:rPr lang="en-US" altLang="en-US" dirty="0">
                <a:ea typeface="MS Gothic" charset="-128"/>
              </a:rPr>
              <a:t>Details-On-Demands and Filtering: Provide specific information of the IoT downsides</a:t>
            </a:r>
          </a:p>
          <a:p>
            <a:pPr lvl="1">
              <a:lnSpc>
                <a:spcPct val="150000"/>
              </a:lnSpc>
            </a:pPr>
            <a:r>
              <a:rPr lang="en-US" altLang="en-US" dirty="0">
                <a:ea typeface="MS Gothic" charset="-128"/>
              </a:rPr>
              <a:t>Relationship between the negative aspects</a:t>
            </a:r>
          </a:p>
          <a:p>
            <a:pPr lvl="1">
              <a:lnSpc>
                <a:spcPct val="150000"/>
              </a:lnSpc>
            </a:pPr>
            <a:endParaRPr lang="en-US" altLang="en-US" b="1" dirty="0">
              <a:solidFill>
                <a:srgbClr val="1E3984"/>
              </a:solidFill>
              <a:ea typeface="MS Gothic" charset="-128"/>
            </a:endParaRPr>
          </a:p>
        </p:txBody>
      </p:sp>
      <p:sp>
        <p:nvSpPr>
          <p:cNvPr id="18435" name="Content Placeholder 2"/>
          <p:cNvSpPr>
            <a:spLocks/>
          </p:cNvSpPr>
          <p:nvPr/>
        </p:nvSpPr>
        <p:spPr bwMode="auto">
          <a:xfrm>
            <a:off x="1371600" y="1543050"/>
            <a:ext cx="65151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853E"/>
              </a:buClr>
              <a:buSzPct val="75000"/>
              <a:buFont typeface="Wingdings" charset="2"/>
              <a:buChar char="p"/>
              <a:defRPr sz="2800">
                <a:solidFill>
                  <a:schemeClr val="tx1"/>
                </a:solidFill>
                <a:latin typeface="Arial" charset="0"/>
                <a:ea typeface="ＭＳ Ｐゴシック" charset="-128"/>
                <a:cs typeface="Arial" charset="0"/>
              </a:defRPr>
            </a:lvl1pPr>
            <a:lvl2pPr marL="742950" indent="-285750">
              <a:spcBef>
                <a:spcPct val="20000"/>
              </a:spcBef>
              <a:buClr>
                <a:srgbClr val="00853E"/>
              </a:buClr>
              <a:buSzPct val="75000"/>
              <a:buFont typeface="Wingdings" charset="2"/>
              <a:buChar char="n"/>
              <a:defRPr sz="2400">
                <a:solidFill>
                  <a:schemeClr val="tx1"/>
                </a:solidFill>
                <a:latin typeface="Arial" charset="0"/>
                <a:ea typeface="Arial" charset="0"/>
                <a:cs typeface="Arial" charset="0"/>
              </a:defRPr>
            </a:lvl2pPr>
            <a:lvl3pPr marL="1143000" indent="-228600">
              <a:spcBef>
                <a:spcPct val="20000"/>
              </a:spcBef>
              <a:buClr>
                <a:srgbClr val="00853E"/>
              </a:buClr>
              <a:buSzPct val="65000"/>
              <a:buFont typeface="Wingdings" charset="2"/>
              <a:buChar char="p"/>
              <a:defRPr sz="2000">
                <a:solidFill>
                  <a:schemeClr val="tx1"/>
                </a:solidFill>
                <a:latin typeface="Arial" charset="0"/>
                <a:ea typeface="Arial" charset="0"/>
                <a:cs typeface="Arial" charset="0"/>
              </a:defRPr>
            </a:lvl3pPr>
            <a:lvl4pPr marL="1600200" indent="-228600">
              <a:spcBef>
                <a:spcPct val="20000"/>
              </a:spcBef>
              <a:buClr>
                <a:srgbClr val="00853E"/>
              </a:buClr>
              <a:buFont typeface="Wingdings" charset="2"/>
              <a:buChar char="§"/>
              <a:defRPr>
                <a:solidFill>
                  <a:schemeClr val="tx1"/>
                </a:solidFill>
                <a:latin typeface="Arial" charset="0"/>
                <a:ea typeface="Arial" charset="0"/>
                <a:cs typeface="Arial" charset="0"/>
              </a:defRPr>
            </a:lvl4pPr>
            <a:lvl5pPr marL="2057400" indent="-228600">
              <a:spcBef>
                <a:spcPct val="20000"/>
              </a:spcBef>
              <a:buClr>
                <a:srgbClr val="00853E"/>
              </a:buClr>
              <a:buSzPct val="80000"/>
              <a:buFont typeface="Wingdings" charset="2"/>
              <a:buChar cha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9pPr>
          </a:lstStyle>
          <a:p>
            <a:pPr>
              <a:spcBef>
                <a:spcPts val="506"/>
              </a:spcBef>
              <a:buClrTx/>
              <a:buSzPct val="60000"/>
              <a:buNone/>
            </a:pPr>
            <a:endParaRPr lang="en-US" altLang="en-US" sz="2100" b="1">
              <a:solidFill>
                <a:srgbClr val="003366"/>
              </a:solidFill>
            </a:endParaRPr>
          </a:p>
        </p:txBody>
      </p:sp>
      <p:sp>
        <p:nvSpPr>
          <p:cNvPr id="8" name="Rectangle 2">
            <a:extLst>
              <a:ext uri="{FF2B5EF4-FFF2-40B4-BE49-F238E27FC236}">
                <a16:creationId xmlns:a16="http://schemas.microsoft.com/office/drawing/2014/main" id="{1FA8A352-36FF-C445-8C60-869ACF037BC8}"/>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Project Overview</a:t>
            </a:r>
          </a:p>
        </p:txBody>
      </p:sp>
      <p:sp>
        <p:nvSpPr>
          <p:cNvPr id="9" name="TextBox 8">
            <a:extLst>
              <a:ext uri="{FF2B5EF4-FFF2-40B4-BE49-F238E27FC236}">
                <a16:creationId xmlns:a16="http://schemas.microsoft.com/office/drawing/2014/main" id="{2DBB0B2E-DC5D-E549-BD40-DC4149C1A73C}"/>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5</a:t>
            </a:r>
          </a:p>
        </p:txBody>
      </p:sp>
    </p:spTree>
    <p:extLst>
      <p:ext uri="{BB962C8B-B14F-4D97-AF65-F5344CB8AC3E}">
        <p14:creationId xmlns:p14="http://schemas.microsoft.com/office/powerpoint/2010/main" val="1646821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Content Placeholder 1"/>
          <p:cNvSpPr>
            <a:spLocks noGrp="1" noChangeArrowheads="1"/>
          </p:cNvSpPr>
          <p:nvPr>
            <p:ph idx="1"/>
          </p:nvPr>
        </p:nvSpPr>
        <p:spPr>
          <a:xfrm>
            <a:off x="207086" y="1258225"/>
            <a:ext cx="8229600" cy="4525963"/>
          </a:xfrm>
        </p:spPr>
        <p:txBody>
          <a:bodyPr/>
          <a:lstStyle/>
          <a:p>
            <a:pPr>
              <a:lnSpc>
                <a:spcPct val="120000"/>
              </a:lnSpc>
            </a:pPr>
            <a:r>
              <a:rPr lang="en-US" altLang="en-US" sz="2200" dirty="0">
                <a:latin typeface="Arial" panose="020B0604020202020204" pitchFamily="34" charset="0"/>
                <a:cs typeface="Arial" panose="020B0604020202020204" pitchFamily="34" charset="0"/>
              </a:rPr>
              <a:t>Text visualization</a:t>
            </a:r>
          </a:p>
        </p:txBody>
      </p:sp>
      <p:sp>
        <p:nvSpPr>
          <p:cNvPr id="17411" name="Content Placeholder 2"/>
          <p:cNvSpPr>
            <a:spLocks/>
          </p:cNvSpPr>
          <p:nvPr/>
        </p:nvSpPr>
        <p:spPr bwMode="auto">
          <a:xfrm>
            <a:off x="1371600" y="1543050"/>
            <a:ext cx="65151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853E"/>
              </a:buClr>
              <a:buSzPct val="75000"/>
              <a:buFont typeface="Wingdings" charset="2"/>
              <a:buChar char="p"/>
              <a:defRPr sz="2800">
                <a:solidFill>
                  <a:schemeClr val="tx1"/>
                </a:solidFill>
                <a:latin typeface="Arial" charset="0"/>
                <a:ea typeface="ＭＳ Ｐゴシック" charset="-128"/>
                <a:cs typeface="Arial" charset="0"/>
              </a:defRPr>
            </a:lvl1pPr>
            <a:lvl2pPr marL="742950" indent="-285750">
              <a:spcBef>
                <a:spcPct val="20000"/>
              </a:spcBef>
              <a:buClr>
                <a:srgbClr val="00853E"/>
              </a:buClr>
              <a:buSzPct val="75000"/>
              <a:buFont typeface="Wingdings" charset="2"/>
              <a:buChar char="n"/>
              <a:defRPr sz="2400">
                <a:solidFill>
                  <a:schemeClr val="tx1"/>
                </a:solidFill>
                <a:latin typeface="Arial" charset="0"/>
                <a:ea typeface="Arial" charset="0"/>
                <a:cs typeface="Arial" charset="0"/>
              </a:defRPr>
            </a:lvl2pPr>
            <a:lvl3pPr marL="1143000" indent="-228600">
              <a:spcBef>
                <a:spcPct val="20000"/>
              </a:spcBef>
              <a:buClr>
                <a:srgbClr val="00853E"/>
              </a:buClr>
              <a:buSzPct val="65000"/>
              <a:buFont typeface="Wingdings" charset="2"/>
              <a:buChar char="p"/>
              <a:defRPr sz="2000">
                <a:solidFill>
                  <a:schemeClr val="tx1"/>
                </a:solidFill>
                <a:latin typeface="Arial" charset="0"/>
                <a:ea typeface="Arial" charset="0"/>
                <a:cs typeface="Arial" charset="0"/>
              </a:defRPr>
            </a:lvl3pPr>
            <a:lvl4pPr marL="1600200" indent="-228600">
              <a:spcBef>
                <a:spcPct val="20000"/>
              </a:spcBef>
              <a:buClr>
                <a:srgbClr val="00853E"/>
              </a:buClr>
              <a:buFont typeface="Wingdings" charset="2"/>
              <a:buChar char="§"/>
              <a:defRPr>
                <a:solidFill>
                  <a:schemeClr val="tx1"/>
                </a:solidFill>
                <a:latin typeface="Arial" charset="0"/>
                <a:ea typeface="Arial" charset="0"/>
                <a:cs typeface="Arial" charset="0"/>
              </a:defRPr>
            </a:lvl4pPr>
            <a:lvl5pPr marL="2057400" indent="-228600">
              <a:spcBef>
                <a:spcPct val="20000"/>
              </a:spcBef>
              <a:buClr>
                <a:srgbClr val="00853E"/>
              </a:buClr>
              <a:buSzPct val="80000"/>
              <a:buFont typeface="Wingdings" charset="2"/>
              <a:buChar cha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9pPr>
          </a:lstStyle>
          <a:p>
            <a:pPr>
              <a:spcBef>
                <a:spcPts val="506"/>
              </a:spcBef>
              <a:buClrTx/>
              <a:buSzPct val="60000"/>
              <a:buNone/>
            </a:pPr>
            <a:endParaRPr lang="en-US" altLang="en-US" sz="2100" b="1">
              <a:solidFill>
                <a:srgbClr val="003366"/>
              </a:solidFill>
            </a:endParaRPr>
          </a:p>
        </p:txBody>
      </p:sp>
      <p:sp>
        <p:nvSpPr>
          <p:cNvPr id="7" name="Rectangle 2">
            <a:extLst>
              <a:ext uri="{FF2B5EF4-FFF2-40B4-BE49-F238E27FC236}">
                <a16:creationId xmlns:a16="http://schemas.microsoft.com/office/drawing/2014/main" id="{29950650-95B6-F448-8A08-EDC5C0788E6B}"/>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Related work</a:t>
            </a:r>
          </a:p>
        </p:txBody>
      </p:sp>
      <p:pic>
        <p:nvPicPr>
          <p:cNvPr id="3" name="Picture 2">
            <a:extLst>
              <a:ext uri="{FF2B5EF4-FFF2-40B4-BE49-F238E27FC236}">
                <a16:creationId xmlns:a16="http://schemas.microsoft.com/office/drawing/2014/main" id="{B7C10002-3FC6-564E-9209-33EC2ECA1FAD}"/>
              </a:ext>
            </a:extLst>
          </p:cNvPr>
          <p:cNvPicPr>
            <a:picLocks noChangeAspect="1"/>
          </p:cNvPicPr>
          <p:nvPr/>
        </p:nvPicPr>
        <p:blipFill>
          <a:blip r:embed="rId3"/>
          <a:stretch>
            <a:fillRect/>
          </a:stretch>
        </p:blipFill>
        <p:spPr>
          <a:xfrm>
            <a:off x="157019" y="1992429"/>
            <a:ext cx="2634307" cy="1466562"/>
          </a:xfrm>
          <a:prstGeom prst="rect">
            <a:avLst/>
          </a:prstGeom>
        </p:spPr>
      </p:pic>
      <p:pic>
        <p:nvPicPr>
          <p:cNvPr id="6" name="Picture 5">
            <a:extLst>
              <a:ext uri="{FF2B5EF4-FFF2-40B4-BE49-F238E27FC236}">
                <a16:creationId xmlns:a16="http://schemas.microsoft.com/office/drawing/2014/main" id="{EE009323-9460-AD4D-94B8-C3ECEA9C6312}"/>
              </a:ext>
            </a:extLst>
          </p:cNvPr>
          <p:cNvPicPr>
            <a:picLocks noChangeAspect="1"/>
          </p:cNvPicPr>
          <p:nvPr/>
        </p:nvPicPr>
        <p:blipFill>
          <a:blip r:embed="rId4"/>
          <a:stretch>
            <a:fillRect/>
          </a:stretch>
        </p:blipFill>
        <p:spPr>
          <a:xfrm>
            <a:off x="2998198" y="2132542"/>
            <a:ext cx="2878095" cy="1186336"/>
          </a:xfrm>
          <a:prstGeom prst="rect">
            <a:avLst/>
          </a:prstGeom>
        </p:spPr>
      </p:pic>
      <p:sp>
        <p:nvSpPr>
          <p:cNvPr id="8" name="Rectangle 7">
            <a:extLst>
              <a:ext uri="{FF2B5EF4-FFF2-40B4-BE49-F238E27FC236}">
                <a16:creationId xmlns:a16="http://schemas.microsoft.com/office/drawing/2014/main" id="{AFC73E69-6228-E949-BA6E-A863844717C9}"/>
              </a:ext>
            </a:extLst>
          </p:cNvPr>
          <p:cNvSpPr/>
          <p:nvPr/>
        </p:nvSpPr>
        <p:spPr>
          <a:xfrm>
            <a:off x="922229" y="3404057"/>
            <a:ext cx="898741" cy="343812"/>
          </a:xfrm>
          <a:prstGeom prst="rect">
            <a:avLst/>
          </a:prstGeom>
        </p:spPr>
        <p:txBody>
          <a:bodyPr wrap="square">
            <a:spAutoFit/>
          </a:bodyPr>
          <a:lstStyle/>
          <a:p>
            <a:pPr>
              <a:lnSpc>
                <a:spcPct val="120000"/>
              </a:lnSpc>
            </a:pPr>
            <a:r>
              <a:rPr lang="en-US" altLang="en-US" sz="1500" dirty="0" err="1">
                <a:cs typeface="Arial" panose="020B0604020202020204" pitchFamily="34" charset="0"/>
              </a:rPr>
              <a:t>Wordle</a:t>
            </a:r>
            <a:endParaRPr lang="en-US" altLang="en-US" sz="1500" dirty="0">
              <a:cs typeface="Arial" panose="020B0604020202020204" pitchFamily="34" charset="0"/>
            </a:endParaRPr>
          </a:p>
        </p:txBody>
      </p:sp>
      <p:sp>
        <p:nvSpPr>
          <p:cNvPr id="11" name="Rectangle 10">
            <a:extLst>
              <a:ext uri="{FF2B5EF4-FFF2-40B4-BE49-F238E27FC236}">
                <a16:creationId xmlns:a16="http://schemas.microsoft.com/office/drawing/2014/main" id="{6454FF51-769F-594E-90B7-ADEF7567D6B0}"/>
              </a:ext>
            </a:extLst>
          </p:cNvPr>
          <p:cNvSpPr/>
          <p:nvPr/>
        </p:nvSpPr>
        <p:spPr>
          <a:xfrm>
            <a:off x="3634293" y="3404057"/>
            <a:ext cx="1375185" cy="343812"/>
          </a:xfrm>
          <a:prstGeom prst="rect">
            <a:avLst/>
          </a:prstGeom>
        </p:spPr>
        <p:txBody>
          <a:bodyPr wrap="none">
            <a:spAutoFit/>
          </a:bodyPr>
          <a:lstStyle/>
          <a:p>
            <a:pPr>
              <a:lnSpc>
                <a:spcPct val="120000"/>
              </a:lnSpc>
            </a:pPr>
            <a:r>
              <a:rPr lang="en-US" altLang="en-US" sz="1500" dirty="0" err="1">
                <a:cs typeface="Arial" panose="020B0604020202020204" pitchFamily="34" charset="0"/>
              </a:rPr>
              <a:t>ParallelTopics</a:t>
            </a:r>
            <a:endParaRPr lang="en-US" altLang="en-US" sz="1500" dirty="0">
              <a:cs typeface="Arial" panose="020B0604020202020204" pitchFamily="34" charset="0"/>
            </a:endParaRPr>
          </a:p>
        </p:txBody>
      </p:sp>
      <p:pic>
        <p:nvPicPr>
          <p:cNvPr id="10" name="Picture 9">
            <a:extLst>
              <a:ext uri="{FF2B5EF4-FFF2-40B4-BE49-F238E27FC236}">
                <a16:creationId xmlns:a16="http://schemas.microsoft.com/office/drawing/2014/main" id="{900E39C9-022B-6A4E-B1A1-9F99C9C56D52}"/>
              </a:ext>
            </a:extLst>
          </p:cNvPr>
          <p:cNvPicPr>
            <a:picLocks noChangeAspect="1"/>
          </p:cNvPicPr>
          <p:nvPr/>
        </p:nvPicPr>
        <p:blipFill>
          <a:blip r:embed="rId5"/>
          <a:stretch>
            <a:fillRect/>
          </a:stretch>
        </p:blipFill>
        <p:spPr>
          <a:xfrm>
            <a:off x="6083166" y="1992429"/>
            <a:ext cx="3060834" cy="1382312"/>
          </a:xfrm>
          <a:prstGeom prst="rect">
            <a:avLst/>
          </a:prstGeom>
        </p:spPr>
      </p:pic>
      <p:sp>
        <p:nvSpPr>
          <p:cNvPr id="14" name="Rectangle 13">
            <a:extLst>
              <a:ext uri="{FF2B5EF4-FFF2-40B4-BE49-F238E27FC236}">
                <a16:creationId xmlns:a16="http://schemas.microsoft.com/office/drawing/2014/main" id="{3CFE188D-609F-0842-9E3A-589136C242F7}"/>
              </a:ext>
            </a:extLst>
          </p:cNvPr>
          <p:cNvSpPr/>
          <p:nvPr/>
        </p:nvSpPr>
        <p:spPr>
          <a:xfrm>
            <a:off x="7114568" y="3404057"/>
            <a:ext cx="750526" cy="343812"/>
          </a:xfrm>
          <a:prstGeom prst="rect">
            <a:avLst/>
          </a:prstGeom>
        </p:spPr>
        <p:txBody>
          <a:bodyPr wrap="none">
            <a:spAutoFit/>
          </a:bodyPr>
          <a:lstStyle/>
          <a:p>
            <a:pPr>
              <a:lnSpc>
                <a:spcPct val="120000"/>
              </a:lnSpc>
            </a:pPr>
            <a:r>
              <a:rPr lang="en-US" altLang="en-US" sz="1500" dirty="0">
                <a:cs typeface="Arial" panose="020B0604020202020204" pitchFamily="34" charset="0"/>
              </a:rPr>
              <a:t>TIARA</a:t>
            </a:r>
          </a:p>
        </p:txBody>
      </p:sp>
      <p:pic>
        <p:nvPicPr>
          <p:cNvPr id="12" name="Picture 11">
            <a:extLst>
              <a:ext uri="{FF2B5EF4-FFF2-40B4-BE49-F238E27FC236}">
                <a16:creationId xmlns:a16="http://schemas.microsoft.com/office/drawing/2014/main" id="{0E1ADBFB-1E09-D240-9D12-EABC4C8D4D92}"/>
              </a:ext>
            </a:extLst>
          </p:cNvPr>
          <p:cNvPicPr>
            <a:picLocks noChangeAspect="1"/>
          </p:cNvPicPr>
          <p:nvPr/>
        </p:nvPicPr>
        <p:blipFill>
          <a:blip r:embed="rId6"/>
          <a:stretch>
            <a:fillRect/>
          </a:stretch>
        </p:blipFill>
        <p:spPr>
          <a:xfrm>
            <a:off x="1570667" y="4916239"/>
            <a:ext cx="2206356" cy="1490781"/>
          </a:xfrm>
          <a:prstGeom prst="rect">
            <a:avLst/>
          </a:prstGeom>
        </p:spPr>
      </p:pic>
      <p:pic>
        <p:nvPicPr>
          <p:cNvPr id="13" name="Picture 12">
            <a:extLst>
              <a:ext uri="{FF2B5EF4-FFF2-40B4-BE49-F238E27FC236}">
                <a16:creationId xmlns:a16="http://schemas.microsoft.com/office/drawing/2014/main" id="{32E98778-D027-4247-8EFC-AE58790FC282}"/>
              </a:ext>
            </a:extLst>
          </p:cNvPr>
          <p:cNvPicPr>
            <a:picLocks noChangeAspect="1"/>
          </p:cNvPicPr>
          <p:nvPr/>
        </p:nvPicPr>
        <p:blipFill>
          <a:blip r:embed="rId7"/>
          <a:stretch>
            <a:fillRect/>
          </a:stretch>
        </p:blipFill>
        <p:spPr>
          <a:xfrm>
            <a:off x="4001708" y="4909993"/>
            <a:ext cx="4162915" cy="1503275"/>
          </a:xfrm>
          <a:prstGeom prst="rect">
            <a:avLst/>
          </a:prstGeom>
        </p:spPr>
      </p:pic>
      <p:sp>
        <p:nvSpPr>
          <p:cNvPr id="18" name="TextBox 17">
            <a:extLst>
              <a:ext uri="{FF2B5EF4-FFF2-40B4-BE49-F238E27FC236}">
                <a16:creationId xmlns:a16="http://schemas.microsoft.com/office/drawing/2014/main" id="{D2EC3E83-D128-734C-8FF1-8A303825080E}"/>
              </a:ext>
            </a:extLst>
          </p:cNvPr>
          <p:cNvSpPr txBox="1"/>
          <p:nvPr/>
        </p:nvSpPr>
        <p:spPr>
          <a:xfrm>
            <a:off x="207086" y="4231557"/>
            <a:ext cx="3315904" cy="430887"/>
          </a:xfrm>
          <a:prstGeom prst="rect">
            <a:avLst/>
          </a:prstGeom>
          <a:noFill/>
        </p:spPr>
        <p:txBody>
          <a:bodyPr wrap="square" rtlCol="0">
            <a:spAutoFit/>
          </a:bodyPr>
          <a:lstStyle/>
          <a:p>
            <a:r>
              <a:rPr lang="en-US" sz="2200" dirty="0"/>
              <a:t>Topic modeling - LDA</a:t>
            </a:r>
          </a:p>
        </p:txBody>
      </p:sp>
      <p:sp>
        <p:nvSpPr>
          <p:cNvPr id="22" name="TextBox 21">
            <a:extLst>
              <a:ext uri="{FF2B5EF4-FFF2-40B4-BE49-F238E27FC236}">
                <a16:creationId xmlns:a16="http://schemas.microsoft.com/office/drawing/2014/main" id="{28BB307C-C70F-E242-ABCA-3A412DB13E48}"/>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6</a:t>
            </a:r>
          </a:p>
        </p:txBody>
      </p:sp>
    </p:spTree>
    <p:extLst>
      <p:ext uri="{BB962C8B-B14F-4D97-AF65-F5344CB8AC3E}">
        <p14:creationId xmlns:p14="http://schemas.microsoft.com/office/powerpoint/2010/main" val="2802155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p:cNvSpPr>
          <p:nvPr/>
        </p:nvSpPr>
        <p:spPr bwMode="auto">
          <a:xfrm>
            <a:off x="1371600" y="1543050"/>
            <a:ext cx="65151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853E"/>
              </a:buClr>
              <a:buSzPct val="75000"/>
              <a:buFont typeface="Wingdings" charset="2"/>
              <a:buChar char="p"/>
              <a:defRPr sz="2800">
                <a:solidFill>
                  <a:schemeClr val="tx1"/>
                </a:solidFill>
                <a:latin typeface="Arial" charset="0"/>
                <a:ea typeface="ＭＳ Ｐゴシック" charset="-128"/>
                <a:cs typeface="Arial" charset="0"/>
              </a:defRPr>
            </a:lvl1pPr>
            <a:lvl2pPr marL="742950" indent="-285750">
              <a:spcBef>
                <a:spcPct val="20000"/>
              </a:spcBef>
              <a:buClr>
                <a:srgbClr val="00853E"/>
              </a:buClr>
              <a:buSzPct val="75000"/>
              <a:buFont typeface="Wingdings" charset="2"/>
              <a:buChar char="n"/>
              <a:defRPr sz="2400">
                <a:solidFill>
                  <a:schemeClr val="tx1"/>
                </a:solidFill>
                <a:latin typeface="Arial" charset="0"/>
                <a:ea typeface="Arial" charset="0"/>
                <a:cs typeface="Arial" charset="0"/>
              </a:defRPr>
            </a:lvl2pPr>
            <a:lvl3pPr marL="1143000" indent="-228600">
              <a:spcBef>
                <a:spcPct val="20000"/>
              </a:spcBef>
              <a:buClr>
                <a:srgbClr val="00853E"/>
              </a:buClr>
              <a:buSzPct val="65000"/>
              <a:buFont typeface="Wingdings" charset="2"/>
              <a:buChar char="p"/>
              <a:defRPr sz="2000">
                <a:solidFill>
                  <a:schemeClr val="tx1"/>
                </a:solidFill>
                <a:latin typeface="Arial" charset="0"/>
                <a:ea typeface="Arial" charset="0"/>
                <a:cs typeface="Arial" charset="0"/>
              </a:defRPr>
            </a:lvl3pPr>
            <a:lvl4pPr marL="1600200" indent="-228600">
              <a:spcBef>
                <a:spcPct val="20000"/>
              </a:spcBef>
              <a:buClr>
                <a:srgbClr val="00853E"/>
              </a:buClr>
              <a:buFont typeface="Wingdings" charset="2"/>
              <a:buChar char="§"/>
              <a:defRPr>
                <a:solidFill>
                  <a:schemeClr val="tx1"/>
                </a:solidFill>
                <a:latin typeface="Arial" charset="0"/>
                <a:ea typeface="Arial" charset="0"/>
                <a:cs typeface="Arial" charset="0"/>
              </a:defRPr>
            </a:lvl4pPr>
            <a:lvl5pPr marL="2057400" indent="-228600">
              <a:spcBef>
                <a:spcPct val="20000"/>
              </a:spcBef>
              <a:buClr>
                <a:srgbClr val="00853E"/>
              </a:buClr>
              <a:buSzPct val="80000"/>
              <a:buFont typeface="Wingdings" charset="2"/>
              <a:buChar char="§"/>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00853E"/>
              </a:buClr>
              <a:buSzPct val="80000"/>
              <a:buFont typeface="Wingdings" charset="2"/>
              <a:buChar char="§"/>
              <a:defRPr>
                <a:solidFill>
                  <a:schemeClr val="tx1"/>
                </a:solidFill>
                <a:latin typeface="Arial" charset="0"/>
                <a:ea typeface="Arial" charset="0"/>
                <a:cs typeface="Arial" charset="0"/>
              </a:defRPr>
            </a:lvl9pPr>
          </a:lstStyle>
          <a:p>
            <a:pPr>
              <a:spcBef>
                <a:spcPts val="506"/>
              </a:spcBef>
              <a:buClrTx/>
              <a:buSzPct val="60000"/>
              <a:buNone/>
            </a:pPr>
            <a:endParaRPr lang="en-US" altLang="en-US" sz="2100" b="1">
              <a:solidFill>
                <a:srgbClr val="003366"/>
              </a:solidFill>
            </a:endParaRPr>
          </a:p>
        </p:txBody>
      </p:sp>
      <p:sp>
        <p:nvSpPr>
          <p:cNvPr id="8" name="Rectangle 2">
            <a:extLst>
              <a:ext uri="{FF2B5EF4-FFF2-40B4-BE49-F238E27FC236}">
                <a16:creationId xmlns:a16="http://schemas.microsoft.com/office/drawing/2014/main" id="{1FA8A352-36FF-C445-8C60-869ACF037BC8}"/>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Visualization Architecture</a:t>
            </a:r>
          </a:p>
        </p:txBody>
      </p:sp>
      <p:sp>
        <p:nvSpPr>
          <p:cNvPr id="9" name="Content Placeholder 1">
            <a:extLst>
              <a:ext uri="{FF2B5EF4-FFF2-40B4-BE49-F238E27FC236}">
                <a16:creationId xmlns:a16="http://schemas.microsoft.com/office/drawing/2014/main" id="{0D18E20C-A0E1-0948-8880-5F7E2F41EF84}"/>
              </a:ext>
            </a:extLst>
          </p:cNvPr>
          <p:cNvSpPr>
            <a:spLocks noGrp="1" noChangeArrowheads="1"/>
          </p:cNvSpPr>
          <p:nvPr>
            <p:ph idx="1"/>
          </p:nvPr>
        </p:nvSpPr>
        <p:spPr>
          <a:xfrm>
            <a:off x="2849680" y="1851058"/>
            <a:ext cx="6294320" cy="3018094"/>
          </a:xfrm>
        </p:spPr>
        <p:txBody>
          <a:bodyPr/>
          <a:lstStyle/>
          <a:p>
            <a:pPr lvl="1">
              <a:lnSpc>
                <a:spcPct val="150000"/>
              </a:lnSpc>
            </a:pPr>
            <a:r>
              <a:rPr lang="en-US" altLang="en-US" dirty="0"/>
              <a:t>The dataset is retrieved from Twitter</a:t>
            </a:r>
          </a:p>
          <a:p>
            <a:pPr lvl="1">
              <a:lnSpc>
                <a:spcPct val="150000"/>
              </a:lnSpc>
            </a:pPr>
            <a:r>
              <a:rPr lang="en-US" altLang="en-US" dirty="0">
                <a:ea typeface="MS Gothic" charset="-128"/>
              </a:rPr>
              <a:t>Terms and topics are extracted by Natural Language Processing library </a:t>
            </a:r>
            <a:r>
              <a:rPr lang="en-US" altLang="en-US" dirty="0" err="1">
                <a:ea typeface="MS Gothic" charset="-128"/>
              </a:rPr>
              <a:t>spaCY</a:t>
            </a:r>
            <a:endParaRPr lang="en-US" altLang="en-US" dirty="0">
              <a:ea typeface="MS Gothic" charset="-128"/>
            </a:endParaRPr>
          </a:p>
          <a:p>
            <a:pPr lvl="1">
              <a:lnSpc>
                <a:spcPct val="150000"/>
              </a:lnSpc>
            </a:pPr>
            <a:r>
              <a:rPr lang="en-US" altLang="en-US" dirty="0">
                <a:ea typeface="MS Gothic" charset="-128"/>
              </a:rPr>
              <a:t>Two categories: </a:t>
            </a:r>
            <a:r>
              <a:rPr lang="en-US" altLang="en-US" b="1" dirty="0">
                <a:solidFill>
                  <a:srgbClr val="0084E3"/>
                </a:solidFill>
                <a:ea typeface="MS Gothic" charset="-128"/>
              </a:rPr>
              <a:t>Security risks</a:t>
            </a:r>
            <a:r>
              <a:rPr lang="en-US" altLang="en-US" dirty="0">
                <a:ea typeface="MS Gothic" charset="-128"/>
              </a:rPr>
              <a:t> and </a:t>
            </a:r>
            <a:r>
              <a:rPr lang="en-US" altLang="en-US" b="1" dirty="0">
                <a:solidFill>
                  <a:schemeClr val="accent6">
                    <a:lumMod val="75000"/>
                  </a:schemeClr>
                </a:solidFill>
                <a:ea typeface="MS Gothic" charset="-128"/>
              </a:rPr>
              <a:t>Physical accidents </a:t>
            </a:r>
          </a:p>
          <a:p>
            <a:pPr lvl="1">
              <a:lnSpc>
                <a:spcPct val="150000"/>
              </a:lnSpc>
            </a:pPr>
            <a:endParaRPr lang="en-US" altLang="en-US" b="1" dirty="0">
              <a:solidFill>
                <a:srgbClr val="1E3984"/>
              </a:solidFill>
              <a:ea typeface="MS Gothic" charset="-128"/>
            </a:endParaRPr>
          </a:p>
        </p:txBody>
      </p:sp>
      <p:sp>
        <p:nvSpPr>
          <p:cNvPr id="45" name="Rectangle 44">
            <a:extLst>
              <a:ext uri="{FF2B5EF4-FFF2-40B4-BE49-F238E27FC236}">
                <a16:creationId xmlns:a16="http://schemas.microsoft.com/office/drawing/2014/main" id="{D1E97F54-2B75-BC4E-8F79-28A8EA2EC30C}"/>
              </a:ext>
            </a:extLst>
          </p:cNvPr>
          <p:cNvSpPr/>
          <p:nvPr/>
        </p:nvSpPr>
        <p:spPr>
          <a:xfrm>
            <a:off x="3506727" y="6384500"/>
            <a:ext cx="1122423" cy="261610"/>
          </a:xfrm>
          <a:prstGeom prst="rect">
            <a:avLst/>
          </a:prstGeom>
        </p:spPr>
        <p:txBody>
          <a:bodyPr wrap="none">
            <a:spAutoFit/>
          </a:bodyPr>
          <a:lstStyle/>
          <a:p>
            <a:r>
              <a:rPr lang="en-US" sz="1100" i="1" dirty="0"/>
              <a:t>https://</a:t>
            </a:r>
            <a:r>
              <a:rPr lang="en-US" sz="1100" i="1" dirty="0" err="1"/>
              <a:t>spacy.io</a:t>
            </a:r>
            <a:endParaRPr lang="en-US" sz="1100" i="1" dirty="0"/>
          </a:p>
        </p:txBody>
      </p:sp>
      <p:sp>
        <p:nvSpPr>
          <p:cNvPr id="46" name="Rectangle 45">
            <a:extLst>
              <a:ext uri="{FF2B5EF4-FFF2-40B4-BE49-F238E27FC236}">
                <a16:creationId xmlns:a16="http://schemas.microsoft.com/office/drawing/2014/main" id="{BBA4FEA5-1A87-9845-9D0D-FEFBC7062CBB}"/>
              </a:ext>
            </a:extLst>
          </p:cNvPr>
          <p:cNvSpPr/>
          <p:nvPr/>
        </p:nvSpPr>
        <p:spPr>
          <a:xfrm>
            <a:off x="3506727" y="6122890"/>
            <a:ext cx="1277914" cy="261610"/>
          </a:xfrm>
          <a:prstGeom prst="rect">
            <a:avLst/>
          </a:prstGeom>
        </p:spPr>
        <p:txBody>
          <a:bodyPr wrap="none">
            <a:spAutoFit/>
          </a:bodyPr>
          <a:lstStyle/>
          <a:p>
            <a:r>
              <a:rPr lang="en-US" sz="1100" i="1" dirty="0"/>
              <a:t>https://</a:t>
            </a:r>
            <a:r>
              <a:rPr lang="en-US" sz="1100" i="1" dirty="0" err="1"/>
              <a:t>twitter.com</a:t>
            </a:r>
            <a:endParaRPr lang="en-US" sz="1100" i="1" dirty="0"/>
          </a:p>
        </p:txBody>
      </p:sp>
      <p:pic>
        <p:nvPicPr>
          <p:cNvPr id="18434" name="Picture 18433">
            <a:extLst>
              <a:ext uri="{FF2B5EF4-FFF2-40B4-BE49-F238E27FC236}">
                <a16:creationId xmlns:a16="http://schemas.microsoft.com/office/drawing/2014/main" id="{57C37884-6894-F741-9AE0-F086C63D4646}"/>
              </a:ext>
            </a:extLst>
          </p:cNvPr>
          <p:cNvPicPr>
            <a:picLocks noChangeAspect="1"/>
          </p:cNvPicPr>
          <p:nvPr/>
        </p:nvPicPr>
        <p:blipFill>
          <a:blip r:embed="rId3"/>
          <a:stretch>
            <a:fillRect/>
          </a:stretch>
        </p:blipFill>
        <p:spPr>
          <a:xfrm>
            <a:off x="621631" y="1370602"/>
            <a:ext cx="2561119" cy="5144703"/>
          </a:xfrm>
          <a:prstGeom prst="rect">
            <a:avLst/>
          </a:prstGeom>
        </p:spPr>
      </p:pic>
      <p:sp>
        <p:nvSpPr>
          <p:cNvPr id="118" name="TextBox 117">
            <a:extLst>
              <a:ext uri="{FF2B5EF4-FFF2-40B4-BE49-F238E27FC236}">
                <a16:creationId xmlns:a16="http://schemas.microsoft.com/office/drawing/2014/main" id="{9A7C220C-3B6F-674D-8820-403BDD3FF64E}"/>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7</a:t>
            </a:r>
          </a:p>
        </p:txBody>
      </p:sp>
    </p:spTree>
    <p:extLst>
      <p:ext uri="{BB962C8B-B14F-4D97-AF65-F5344CB8AC3E}">
        <p14:creationId xmlns:p14="http://schemas.microsoft.com/office/powerpoint/2010/main" val="1542964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459FB4B-D858-C643-9131-82B34F5F904C}"/>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a:effectLst>
                  <a:outerShdw blurRad="38100" dist="38100" dir="2700000" algn="tl">
                    <a:srgbClr val="C0C0C0"/>
                  </a:outerShdw>
                </a:effectLst>
              </a:rPr>
              <a:t>Visualization Architecture</a:t>
            </a:r>
          </a:p>
        </p:txBody>
      </p:sp>
      <p:pic>
        <p:nvPicPr>
          <p:cNvPr id="13" name="Picture 12">
            <a:extLst>
              <a:ext uri="{FF2B5EF4-FFF2-40B4-BE49-F238E27FC236}">
                <a16:creationId xmlns:a16="http://schemas.microsoft.com/office/drawing/2014/main" id="{97F79862-7BB3-E049-BBA6-81832A641A6E}"/>
              </a:ext>
            </a:extLst>
          </p:cNvPr>
          <p:cNvPicPr>
            <a:picLocks noChangeAspect="1"/>
          </p:cNvPicPr>
          <p:nvPr/>
        </p:nvPicPr>
        <p:blipFill>
          <a:blip r:embed="rId3"/>
          <a:stretch>
            <a:fillRect/>
          </a:stretch>
        </p:blipFill>
        <p:spPr>
          <a:xfrm>
            <a:off x="605926" y="1342043"/>
            <a:ext cx="7932148" cy="4558243"/>
          </a:xfrm>
          <a:prstGeom prst="rect">
            <a:avLst/>
          </a:prstGeom>
          <a:ln w="19050">
            <a:solidFill>
              <a:schemeClr val="tx1"/>
            </a:solidFill>
          </a:ln>
        </p:spPr>
      </p:pic>
      <p:pic>
        <p:nvPicPr>
          <p:cNvPr id="15" name="Picture 14">
            <a:extLst>
              <a:ext uri="{FF2B5EF4-FFF2-40B4-BE49-F238E27FC236}">
                <a16:creationId xmlns:a16="http://schemas.microsoft.com/office/drawing/2014/main" id="{42D7018E-BCA1-1C41-AACB-F336BFC44D67}"/>
              </a:ext>
            </a:extLst>
          </p:cNvPr>
          <p:cNvPicPr>
            <a:picLocks noChangeAspect="1"/>
          </p:cNvPicPr>
          <p:nvPr/>
        </p:nvPicPr>
        <p:blipFill rotWithShape="1">
          <a:blip r:embed="rId4"/>
          <a:srcRect l="61998" t="20381" b="22385"/>
          <a:stretch/>
        </p:blipFill>
        <p:spPr>
          <a:xfrm>
            <a:off x="6121667" y="2891256"/>
            <a:ext cx="2416407" cy="2430178"/>
          </a:xfrm>
          <a:prstGeom prst="rect">
            <a:avLst/>
          </a:prstGeom>
        </p:spPr>
      </p:pic>
      <p:sp>
        <p:nvSpPr>
          <p:cNvPr id="16" name="Rectangle 15">
            <a:extLst>
              <a:ext uri="{FF2B5EF4-FFF2-40B4-BE49-F238E27FC236}">
                <a16:creationId xmlns:a16="http://schemas.microsoft.com/office/drawing/2014/main" id="{DFB6B9EB-D010-E842-AE14-0D7C137DD25D}"/>
              </a:ext>
            </a:extLst>
          </p:cNvPr>
          <p:cNvSpPr/>
          <p:nvPr/>
        </p:nvSpPr>
        <p:spPr>
          <a:xfrm>
            <a:off x="605926" y="6099329"/>
            <a:ext cx="8220439" cy="553998"/>
          </a:xfrm>
          <a:prstGeom prst="rect">
            <a:avLst/>
          </a:prstGeom>
        </p:spPr>
        <p:txBody>
          <a:bodyPr wrap="square">
            <a:spAutoFit/>
          </a:bodyPr>
          <a:lstStyle/>
          <a:p>
            <a:pPr algn="ctr"/>
            <a:r>
              <a:rPr lang="en-US" altLang="en-US" sz="1500" dirty="0">
                <a:ea typeface="ＭＳ Ｐゴシック" charset="-128"/>
                <a:cs typeface="Arial" panose="020B0604020202020204" pitchFamily="34" charset="0"/>
              </a:rPr>
              <a:t>Three main components of </a:t>
            </a:r>
            <a:r>
              <a:rPr lang="en-US" altLang="en-US" sz="1500" dirty="0" err="1">
                <a:ea typeface="ＭＳ Ｐゴシック" charset="-128"/>
                <a:cs typeface="Arial" panose="020B0604020202020204" pitchFamily="34" charset="0"/>
              </a:rPr>
              <a:t>IoTNegViz</a:t>
            </a:r>
            <a:r>
              <a:rPr lang="en-US" altLang="en-US" sz="1500" dirty="0">
                <a:ea typeface="ＭＳ Ｐゴシック" charset="-128"/>
                <a:cs typeface="Arial" panose="020B0604020202020204" pitchFamily="34" charset="0"/>
              </a:rPr>
              <a:t>:</a:t>
            </a:r>
          </a:p>
          <a:p>
            <a:pPr algn="ctr"/>
            <a:r>
              <a:rPr lang="en-US" altLang="en-US" sz="1500" b="1" dirty="0">
                <a:ea typeface="ＭＳ Ｐゴシック" charset="-128"/>
                <a:cs typeface="Arial" panose="020B0604020202020204" pitchFamily="34" charset="0"/>
              </a:rPr>
              <a:t>A – </a:t>
            </a:r>
            <a:r>
              <a:rPr lang="en-US" sz="1500" b="1" dirty="0"/>
              <a:t>Utility Component, B – Topic evolution </a:t>
            </a:r>
            <a:r>
              <a:rPr lang="en-US" sz="1500" dirty="0"/>
              <a:t>and</a:t>
            </a:r>
            <a:r>
              <a:rPr lang="en-US" sz="1500" b="1" dirty="0"/>
              <a:t> C – Dynamic network</a:t>
            </a:r>
            <a:endParaRPr lang="en-US" sz="1500" dirty="0"/>
          </a:p>
        </p:txBody>
      </p:sp>
      <p:sp>
        <p:nvSpPr>
          <p:cNvPr id="17" name="TextBox 16">
            <a:extLst>
              <a:ext uri="{FF2B5EF4-FFF2-40B4-BE49-F238E27FC236}">
                <a16:creationId xmlns:a16="http://schemas.microsoft.com/office/drawing/2014/main" id="{F108900B-9F56-E24F-8C80-2F3943D42628}"/>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8</a:t>
            </a:r>
          </a:p>
        </p:txBody>
      </p:sp>
    </p:spTree>
    <p:extLst>
      <p:ext uri="{BB962C8B-B14F-4D97-AF65-F5344CB8AC3E}">
        <p14:creationId xmlns:p14="http://schemas.microsoft.com/office/powerpoint/2010/main" val="2125362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459FB4B-D858-C643-9131-82B34F5F904C}"/>
              </a:ext>
            </a:extLst>
          </p:cNvPr>
          <p:cNvSpPr txBox="1">
            <a:spLocks noChangeArrowheads="1"/>
          </p:cNvSpPr>
          <p:nvPr/>
        </p:nvSpPr>
        <p:spPr bwMode="auto">
          <a:xfrm>
            <a:off x="405303" y="0"/>
            <a:ext cx="7515225"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2000" b="0" i="0"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0" fontAlgn="base" hangingPunct="0">
              <a:spcBef>
                <a:spcPct val="0"/>
              </a:spcBef>
              <a:spcAft>
                <a:spcPct val="0"/>
              </a:spcAft>
              <a:defRPr sz="2000">
                <a:solidFill>
                  <a:schemeClr val="bg1"/>
                </a:solidFill>
                <a:latin typeface="Times New Roman" charset="0"/>
                <a:ea typeface="ＭＳ Ｐゴシック" charset="0"/>
              </a:defRPr>
            </a:lvl2pPr>
            <a:lvl3pPr algn="l" defTabSz="457200" rtl="0" eaLnBrk="0" fontAlgn="base" hangingPunct="0">
              <a:spcBef>
                <a:spcPct val="0"/>
              </a:spcBef>
              <a:spcAft>
                <a:spcPct val="0"/>
              </a:spcAft>
              <a:defRPr sz="2000">
                <a:solidFill>
                  <a:schemeClr val="bg1"/>
                </a:solidFill>
                <a:latin typeface="Times New Roman" charset="0"/>
                <a:ea typeface="ＭＳ Ｐゴシック" charset="0"/>
              </a:defRPr>
            </a:lvl3pPr>
            <a:lvl4pPr algn="l" defTabSz="457200" rtl="0" eaLnBrk="0" fontAlgn="base" hangingPunct="0">
              <a:spcBef>
                <a:spcPct val="0"/>
              </a:spcBef>
              <a:spcAft>
                <a:spcPct val="0"/>
              </a:spcAft>
              <a:defRPr sz="2000">
                <a:solidFill>
                  <a:schemeClr val="bg1"/>
                </a:solidFill>
                <a:latin typeface="Times New Roman" charset="0"/>
                <a:ea typeface="ＭＳ Ｐゴシック" charset="0"/>
              </a:defRPr>
            </a:lvl4pPr>
            <a:lvl5pPr algn="l" defTabSz="457200" rtl="0" eaLnBrk="0" fontAlgn="base" hangingPunct="0">
              <a:spcBef>
                <a:spcPct val="0"/>
              </a:spcBef>
              <a:spcAft>
                <a:spcPct val="0"/>
              </a:spcAft>
              <a:defRPr sz="2000">
                <a:solidFill>
                  <a:schemeClr val="bg1"/>
                </a:solidFill>
                <a:latin typeface="Times New Roman" charset="0"/>
                <a:ea typeface="ＭＳ Ｐゴシック" charset="0"/>
              </a:defRPr>
            </a:lvl5pPr>
            <a:lvl6pPr marL="457200" algn="l" defTabSz="457200" rtl="0" fontAlgn="base">
              <a:spcBef>
                <a:spcPct val="0"/>
              </a:spcBef>
              <a:spcAft>
                <a:spcPct val="0"/>
              </a:spcAft>
              <a:defRPr sz="2000">
                <a:solidFill>
                  <a:schemeClr val="bg1"/>
                </a:solidFill>
                <a:latin typeface="Times New Roman" charset="0"/>
                <a:ea typeface="ＭＳ Ｐゴシック" charset="0"/>
              </a:defRPr>
            </a:lvl6pPr>
            <a:lvl7pPr marL="914400" algn="l" defTabSz="457200" rtl="0" fontAlgn="base">
              <a:spcBef>
                <a:spcPct val="0"/>
              </a:spcBef>
              <a:spcAft>
                <a:spcPct val="0"/>
              </a:spcAft>
              <a:defRPr sz="2000">
                <a:solidFill>
                  <a:schemeClr val="bg1"/>
                </a:solidFill>
                <a:latin typeface="Times New Roman" charset="0"/>
                <a:ea typeface="ＭＳ Ｐゴシック" charset="0"/>
              </a:defRPr>
            </a:lvl7pPr>
            <a:lvl8pPr marL="1371600" algn="l" defTabSz="457200" rtl="0" fontAlgn="base">
              <a:spcBef>
                <a:spcPct val="0"/>
              </a:spcBef>
              <a:spcAft>
                <a:spcPct val="0"/>
              </a:spcAft>
              <a:defRPr sz="2000">
                <a:solidFill>
                  <a:schemeClr val="bg1"/>
                </a:solidFill>
                <a:latin typeface="Times New Roman" charset="0"/>
                <a:ea typeface="ＭＳ Ｐゴシック" charset="0"/>
              </a:defRPr>
            </a:lvl8pPr>
            <a:lvl9pPr marL="1828800" algn="l" defTabSz="457200" rtl="0" fontAlgn="base">
              <a:spcBef>
                <a:spcPct val="0"/>
              </a:spcBef>
              <a:spcAft>
                <a:spcPct val="0"/>
              </a:spcAft>
              <a:defRPr sz="2000">
                <a:solidFill>
                  <a:schemeClr val="bg1"/>
                </a:solidFill>
                <a:latin typeface="Times New Roman" charset="0"/>
                <a:ea typeface="ＭＳ Ｐゴシック" charset="0"/>
              </a:defRPr>
            </a:lvl9pPr>
          </a:lstStyle>
          <a:p>
            <a:pPr eaLnBrk="1" hangingPunct="1">
              <a:defRPr/>
            </a:pPr>
            <a:r>
              <a:rPr lang="en-US" altLang="en-US" sz="3000" b="1" dirty="0" err="1">
                <a:effectLst>
                  <a:outerShdw blurRad="38100" dist="38100" dir="2700000" algn="tl">
                    <a:srgbClr val="C0C0C0"/>
                  </a:outerShdw>
                </a:effectLst>
              </a:rPr>
              <a:t>IoTNegViz</a:t>
            </a:r>
            <a:r>
              <a:rPr lang="en-US" altLang="en-US" sz="3000" b="1" dirty="0">
                <a:effectLst>
                  <a:outerShdw blurRad="38100" dist="38100" dir="2700000" algn="tl">
                    <a:srgbClr val="C0C0C0"/>
                  </a:outerShdw>
                </a:effectLst>
              </a:rPr>
              <a:t> – Topic Evolution</a:t>
            </a:r>
            <a:endParaRPr lang="en-US" dirty="0"/>
          </a:p>
        </p:txBody>
      </p:sp>
      <p:pic>
        <p:nvPicPr>
          <p:cNvPr id="39" name="Picture 38">
            <a:extLst>
              <a:ext uri="{FF2B5EF4-FFF2-40B4-BE49-F238E27FC236}">
                <a16:creationId xmlns:a16="http://schemas.microsoft.com/office/drawing/2014/main" id="{7A6852CB-5287-2542-A09F-AFD20BA061D8}"/>
              </a:ext>
            </a:extLst>
          </p:cNvPr>
          <p:cNvPicPr>
            <a:picLocks noChangeAspect="1"/>
          </p:cNvPicPr>
          <p:nvPr/>
        </p:nvPicPr>
        <p:blipFill>
          <a:blip r:embed="rId2"/>
          <a:stretch>
            <a:fillRect/>
          </a:stretch>
        </p:blipFill>
        <p:spPr>
          <a:xfrm>
            <a:off x="405303" y="1589400"/>
            <a:ext cx="8393230" cy="4230368"/>
          </a:xfrm>
          <a:prstGeom prst="rect">
            <a:avLst/>
          </a:prstGeom>
          <a:ln w="15875">
            <a:solidFill>
              <a:schemeClr val="tx1"/>
            </a:solidFill>
          </a:ln>
        </p:spPr>
      </p:pic>
      <p:sp>
        <p:nvSpPr>
          <p:cNvPr id="12" name="Rectangle 11">
            <a:extLst>
              <a:ext uri="{FF2B5EF4-FFF2-40B4-BE49-F238E27FC236}">
                <a16:creationId xmlns:a16="http://schemas.microsoft.com/office/drawing/2014/main" id="{00F5AA3A-3A22-304B-A816-2CDE2573FA4D}"/>
              </a:ext>
            </a:extLst>
          </p:cNvPr>
          <p:cNvSpPr/>
          <p:nvPr/>
        </p:nvSpPr>
        <p:spPr>
          <a:xfrm>
            <a:off x="3332644" y="6068354"/>
            <a:ext cx="3367799" cy="369332"/>
          </a:xfrm>
          <a:prstGeom prst="rect">
            <a:avLst/>
          </a:prstGeom>
        </p:spPr>
        <p:txBody>
          <a:bodyPr wrap="square">
            <a:spAutoFit/>
          </a:bodyPr>
          <a:lstStyle/>
          <a:p>
            <a:r>
              <a:rPr lang="en-US" dirty="0"/>
              <a:t>High frequency terms</a:t>
            </a:r>
          </a:p>
        </p:txBody>
      </p:sp>
      <p:sp>
        <p:nvSpPr>
          <p:cNvPr id="13" name="Right Arrow 12">
            <a:extLst>
              <a:ext uri="{FF2B5EF4-FFF2-40B4-BE49-F238E27FC236}">
                <a16:creationId xmlns:a16="http://schemas.microsoft.com/office/drawing/2014/main" id="{FDA91A19-5C23-6145-AAE5-C6FF97B805AD}"/>
              </a:ext>
            </a:extLst>
          </p:cNvPr>
          <p:cNvSpPr/>
          <p:nvPr/>
        </p:nvSpPr>
        <p:spPr>
          <a:xfrm rot="13250649">
            <a:off x="2136011" y="5589489"/>
            <a:ext cx="1312865" cy="133378"/>
          </a:xfrm>
          <a:prstGeom prst="rightArrow">
            <a:avLst>
              <a:gd name="adj1" fmla="val 50000"/>
              <a:gd name="adj2" fmla="val 80601"/>
            </a:avLst>
          </a:prstGeom>
          <a:solidFill>
            <a:srgbClr val="6C6969"/>
          </a:solidFill>
          <a:ln w="3175">
            <a:solidFill>
              <a:schemeClr val="tx1"/>
            </a:solidFill>
          </a:ln>
          <a:effectLst>
            <a:outerShdw blurRad="50800" dist="50800" dir="5400000" algn="t" rotWithShape="0">
              <a:schemeClr val="tx1">
                <a:lumMod val="50000"/>
                <a:lumOff val="50000"/>
              </a:schemeClr>
            </a:outerShdw>
          </a:effectLst>
          <a:scene3d>
            <a:camera prst="orthographicFront"/>
            <a:lightRig rig="brightRoom" dir="t">
              <a:rot lat="0" lon="0" rev="10800000"/>
            </a:lightRig>
          </a:scene3d>
          <a:sp3d extrusionH="127000" prstMaterial="powder">
            <a:bevelT w="101600" prst="riblet"/>
            <a:bevelB prst="angl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Right Arrow 13">
            <a:extLst>
              <a:ext uri="{FF2B5EF4-FFF2-40B4-BE49-F238E27FC236}">
                <a16:creationId xmlns:a16="http://schemas.microsoft.com/office/drawing/2014/main" id="{B98CE299-04C0-C748-9679-4D64526FAC15}"/>
              </a:ext>
            </a:extLst>
          </p:cNvPr>
          <p:cNvSpPr/>
          <p:nvPr/>
        </p:nvSpPr>
        <p:spPr>
          <a:xfrm rot="19378649">
            <a:off x="943771" y="3096781"/>
            <a:ext cx="973429" cy="137812"/>
          </a:xfrm>
          <a:prstGeom prst="rightArrow">
            <a:avLst>
              <a:gd name="adj1" fmla="val 50000"/>
              <a:gd name="adj2" fmla="val 80601"/>
            </a:avLst>
          </a:prstGeom>
          <a:solidFill>
            <a:srgbClr val="6C6969"/>
          </a:solidFill>
          <a:ln w="3175">
            <a:solidFill>
              <a:schemeClr val="tx1"/>
            </a:solidFill>
          </a:ln>
          <a:effectLst>
            <a:outerShdw blurRad="50800" dist="50800" dir="5400000" algn="t" rotWithShape="0">
              <a:schemeClr val="tx1">
                <a:lumMod val="50000"/>
                <a:lumOff val="50000"/>
              </a:schemeClr>
            </a:outerShdw>
          </a:effectLst>
          <a:scene3d>
            <a:camera prst="orthographicFront"/>
            <a:lightRig rig="brightRoom" dir="t">
              <a:rot lat="0" lon="0" rev="10800000"/>
            </a:lightRig>
          </a:scene3d>
          <a:sp3d extrusionH="127000" prstMaterial="powder">
            <a:bevelT w="101600" prst="riblet"/>
            <a:bevelB prst="angl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ight Arrow 14">
            <a:extLst>
              <a:ext uri="{FF2B5EF4-FFF2-40B4-BE49-F238E27FC236}">
                <a16:creationId xmlns:a16="http://schemas.microsoft.com/office/drawing/2014/main" id="{1CF0D389-2B49-7F40-AEC0-FD76ECD18AEF}"/>
              </a:ext>
            </a:extLst>
          </p:cNvPr>
          <p:cNvSpPr/>
          <p:nvPr/>
        </p:nvSpPr>
        <p:spPr>
          <a:xfrm rot="16200000">
            <a:off x="6056157" y="5215277"/>
            <a:ext cx="756400" cy="125401"/>
          </a:xfrm>
          <a:prstGeom prst="rightArrow">
            <a:avLst>
              <a:gd name="adj1" fmla="val 50000"/>
              <a:gd name="adj2" fmla="val 80601"/>
            </a:avLst>
          </a:prstGeom>
          <a:solidFill>
            <a:srgbClr val="6C6969"/>
          </a:solidFill>
          <a:ln w="3175">
            <a:solidFill>
              <a:schemeClr val="tx1"/>
            </a:solidFill>
          </a:ln>
          <a:effectLst>
            <a:outerShdw blurRad="50800" dist="50800" dir="5400000" algn="t" rotWithShape="0">
              <a:schemeClr val="tx1">
                <a:lumMod val="50000"/>
                <a:lumOff val="50000"/>
              </a:schemeClr>
            </a:outerShdw>
          </a:effectLst>
          <a:scene3d>
            <a:camera prst="orthographicFront"/>
            <a:lightRig rig="brightRoom" dir="t">
              <a:rot lat="0" lon="0" rev="10800000"/>
            </a:lightRig>
          </a:scene3d>
          <a:sp3d extrusionH="127000" prstMaterial="powder">
            <a:bevelT w="101600" prst="riblet"/>
            <a:bevelB prst="angle"/>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01EAF79-5A0C-3341-8978-80AF98D01C5B}"/>
              </a:ext>
            </a:extLst>
          </p:cNvPr>
          <p:cNvSpPr/>
          <p:nvPr/>
        </p:nvSpPr>
        <p:spPr>
          <a:xfrm>
            <a:off x="3580877" y="3738539"/>
            <a:ext cx="1762021" cy="369332"/>
          </a:xfrm>
          <a:prstGeom prst="rect">
            <a:avLst/>
          </a:prstGeom>
        </p:spPr>
        <p:txBody>
          <a:bodyPr wrap="none">
            <a:spAutoFit/>
          </a:bodyPr>
          <a:lstStyle/>
          <a:p>
            <a:r>
              <a:rPr lang="en-US" altLang="en-US" b="1" dirty="0">
                <a:solidFill>
                  <a:srgbClr val="0084E3"/>
                </a:solidFill>
                <a:ea typeface="MS Gothic" charset="-128"/>
              </a:rPr>
              <a:t>Security risks</a:t>
            </a:r>
            <a:endParaRPr lang="en-US" dirty="0"/>
          </a:p>
        </p:txBody>
      </p:sp>
      <p:sp>
        <p:nvSpPr>
          <p:cNvPr id="5" name="Rectangle 4">
            <a:extLst>
              <a:ext uri="{FF2B5EF4-FFF2-40B4-BE49-F238E27FC236}">
                <a16:creationId xmlns:a16="http://schemas.microsoft.com/office/drawing/2014/main" id="{F2C8C795-3410-4540-8BB4-3FBE56825641}"/>
              </a:ext>
            </a:extLst>
          </p:cNvPr>
          <p:cNvSpPr/>
          <p:nvPr/>
        </p:nvSpPr>
        <p:spPr>
          <a:xfrm>
            <a:off x="3305161" y="3107473"/>
            <a:ext cx="2313454" cy="369332"/>
          </a:xfrm>
          <a:prstGeom prst="rect">
            <a:avLst/>
          </a:prstGeom>
        </p:spPr>
        <p:txBody>
          <a:bodyPr wrap="none">
            <a:spAutoFit/>
          </a:bodyPr>
          <a:lstStyle/>
          <a:p>
            <a:r>
              <a:rPr lang="en-US" altLang="en-US" b="1" dirty="0">
                <a:solidFill>
                  <a:schemeClr val="accent6">
                    <a:lumMod val="75000"/>
                  </a:schemeClr>
                </a:solidFill>
                <a:ea typeface="MS Gothic" charset="-128"/>
              </a:rPr>
              <a:t>Physical accidents </a:t>
            </a:r>
            <a:endParaRPr lang="en-US" dirty="0"/>
          </a:p>
        </p:txBody>
      </p:sp>
      <p:sp>
        <p:nvSpPr>
          <p:cNvPr id="17" name="TextBox 16">
            <a:extLst>
              <a:ext uri="{FF2B5EF4-FFF2-40B4-BE49-F238E27FC236}">
                <a16:creationId xmlns:a16="http://schemas.microsoft.com/office/drawing/2014/main" id="{6A9C892C-6D4D-FB4F-AB7D-B03F57E55526}"/>
              </a:ext>
            </a:extLst>
          </p:cNvPr>
          <p:cNvSpPr txBox="1"/>
          <p:nvPr/>
        </p:nvSpPr>
        <p:spPr>
          <a:xfrm>
            <a:off x="8720489" y="6468177"/>
            <a:ext cx="423511" cy="276999"/>
          </a:xfrm>
          <a:prstGeom prst="rect">
            <a:avLst/>
          </a:prstGeom>
          <a:noFill/>
        </p:spPr>
        <p:txBody>
          <a:bodyPr wrap="square" rtlCol="0">
            <a:spAutoFit/>
          </a:bodyPr>
          <a:lstStyle/>
          <a:p>
            <a:r>
              <a:rPr lang="en-US" sz="1200" dirty="0">
                <a:solidFill>
                  <a:schemeClr val="bg1">
                    <a:lumMod val="50000"/>
                  </a:schemeClr>
                </a:solidFill>
              </a:rPr>
              <a:t>9</a:t>
            </a:r>
          </a:p>
        </p:txBody>
      </p:sp>
    </p:spTree>
    <p:extLst>
      <p:ext uri="{BB962C8B-B14F-4D97-AF65-F5344CB8AC3E}">
        <p14:creationId xmlns:p14="http://schemas.microsoft.com/office/powerpoint/2010/main" val="3022702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483</Words>
  <Application>Microsoft Macintosh PowerPoint</Application>
  <PresentationFormat>On-screen Show (4:3)</PresentationFormat>
  <Paragraphs>136</Paragraphs>
  <Slides>15</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Arial</vt:lpstr>
      <vt:lpstr>Calibri</vt:lpstr>
      <vt:lpstr>Helvetica</vt:lpstr>
      <vt:lpstr>Lucida Grande</vt:lpstr>
      <vt:lpstr>Times New Roman</vt:lpstr>
      <vt:lpstr>Wingdings</vt:lpstr>
      <vt:lpstr>Custom Design</vt:lpstr>
      <vt:lpstr>1_Custom Design</vt:lpstr>
      <vt:lpstr>PowerPoint Presentation</vt:lpstr>
      <vt:lpstr>Outline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Presentation Diva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Lori Randel</dc:creator>
  <cp:lastModifiedBy>Nguyen, Huyen</cp:lastModifiedBy>
  <cp:revision>142</cp:revision>
  <cp:lastPrinted>2018-12-10T01:10:04Z</cp:lastPrinted>
  <dcterms:created xsi:type="dcterms:W3CDTF">2005-04-19T19:05:52Z</dcterms:created>
  <dcterms:modified xsi:type="dcterms:W3CDTF">2018-12-10T01:11:51Z</dcterms:modified>
</cp:coreProperties>
</file>